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2"/>
  </p:sldMasterIdLst>
  <p:notesMasterIdLst>
    <p:notesMasterId r:id="rId28"/>
  </p:notesMasterIdLst>
  <p:handoutMasterIdLst>
    <p:handoutMasterId r:id="rId29"/>
  </p:handoutMasterIdLst>
  <p:sldIdLst>
    <p:sldId id="256" r:id="rId3"/>
    <p:sldId id="267" r:id="rId4"/>
    <p:sldId id="327" r:id="rId5"/>
    <p:sldId id="268" r:id="rId6"/>
    <p:sldId id="328" r:id="rId7"/>
    <p:sldId id="331" r:id="rId8"/>
    <p:sldId id="334" r:id="rId9"/>
    <p:sldId id="333" r:id="rId10"/>
    <p:sldId id="335" r:id="rId11"/>
    <p:sldId id="329" r:id="rId12"/>
    <p:sldId id="270" r:id="rId13"/>
    <p:sldId id="338" r:id="rId14"/>
    <p:sldId id="319" r:id="rId15"/>
    <p:sldId id="336" r:id="rId16"/>
    <p:sldId id="337" r:id="rId17"/>
    <p:sldId id="339" r:id="rId18"/>
    <p:sldId id="340" r:id="rId19"/>
    <p:sldId id="343" r:id="rId20"/>
    <p:sldId id="342" r:id="rId21"/>
    <p:sldId id="344" r:id="rId22"/>
    <p:sldId id="290" r:id="rId23"/>
    <p:sldId id="345" r:id="rId24"/>
    <p:sldId id="313" r:id="rId25"/>
    <p:sldId id="318" r:id="rId26"/>
    <p:sldId id="32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2571" autoAdjust="0"/>
  </p:normalViewPr>
  <p:slideViewPr>
    <p:cSldViewPr>
      <p:cViewPr varScale="1">
        <p:scale>
          <a:sx n="76" d="100"/>
          <a:sy n="76" d="100"/>
        </p:scale>
        <p:origin x="126" y="150"/>
      </p:cViewPr>
      <p:guideLst>
        <p:guide orient="horz" pos="2160"/>
        <p:guide pos="3840"/>
      </p:guideLst>
    </p:cSldViewPr>
  </p:slideViewPr>
  <p:outlineViewPr>
    <p:cViewPr>
      <p:scale>
        <a:sx n="33" d="100"/>
        <a:sy n="33" d="100"/>
      </p:scale>
      <p:origin x="0" y="-4230"/>
    </p:cViewPr>
  </p:outlineViewPr>
  <p:notesTextViewPr>
    <p:cViewPr>
      <p:scale>
        <a:sx n="1" d="1"/>
        <a:sy n="1" d="1"/>
      </p:scale>
      <p:origin x="0" y="0"/>
    </p:cViewPr>
  </p:notesTextViewPr>
  <p:notesViewPr>
    <p:cSldViewPr showGuides="1">
      <p:cViewPr varScale="1">
        <p:scale>
          <a:sx n="81" d="100"/>
          <a:sy n="81" d="100"/>
        </p:scale>
        <p:origin x="20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E6477F7-4CC8-1744-8590-E7406628BB6D}" type="datetime1">
              <a:rPr lang="en-US" smtClean="0"/>
              <a:t>4/16/2014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2E193A-95B2-8B4A-AC67-EB303A625705}" type="datetime1">
              <a:rPr lang="en-US" smtClean="0"/>
              <a:t>4/16/2014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1931869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17</a:t>
            </a:fld>
            <a:endParaRPr lang="en-US"/>
          </a:p>
        </p:txBody>
      </p:sp>
    </p:spTree>
    <p:extLst>
      <p:ext uri="{BB962C8B-B14F-4D97-AF65-F5344CB8AC3E}">
        <p14:creationId xmlns:p14="http://schemas.microsoft.com/office/powerpoint/2010/main" val="1325642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18</a:t>
            </a:fld>
            <a:endParaRPr lang="en-US"/>
          </a:p>
        </p:txBody>
      </p:sp>
    </p:spTree>
    <p:extLst>
      <p:ext uri="{BB962C8B-B14F-4D97-AF65-F5344CB8AC3E}">
        <p14:creationId xmlns:p14="http://schemas.microsoft.com/office/powerpoint/2010/main" val="3609192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19</a:t>
            </a:fld>
            <a:endParaRPr lang="en-US"/>
          </a:p>
        </p:txBody>
      </p:sp>
    </p:spTree>
    <p:extLst>
      <p:ext uri="{BB962C8B-B14F-4D97-AF65-F5344CB8AC3E}">
        <p14:creationId xmlns:p14="http://schemas.microsoft.com/office/powerpoint/2010/main" val="348706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21</a:t>
            </a:fld>
            <a:endParaRPr lang="en-US"/>
          </a:p>
        </p:txBody>
      </p:sp>
    </p:spTree>
    <p:extLst>
      <p:ext uri="{BB962C8B-B14F-4D97-AF65-F5344CB8AC3E}">
        <p14:creationId xmlns:p14="http://schemas.microsoft.com/office/powerpoint/2010/main" val="2919443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22</a:t>
            </a:fld>
            <a:endParaRPr lang="en-US"/>
          </a:p>
        </p:txBody>
      </p:sp>
    </p:spTree>
    <p:extLst>
      <p:ext uri="{BB962C8B-B14F-4D97-AF65-F5344CB8AC3E}">
        <p14:creationId xmlns:p14="http://schemas.microsoft.com/office/powerpoint/2010/main" val="196125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913BF-8487-7E44-9944-95EF8F244EDA}" type="slidenum">
              <a:rPr lang="en-US" smtClean="0"/>
              <a:t>2</a:t>
            </a:fld>
            <a:endParaRPr lang="en-US"/>
          </a:p>
        </p:txBody>
      </p:sp>
    </p:spTree>
    <p:extLst>
      <p:ext uri="{BB962C8B-B14F-4D97-AF65-F5344CB8AC3E}">
        <p14:creationId xmlns:p14="http://schemas.microsoft.com/office/powerpoint/2010/main" val="217081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3</a:t>
            </a:fld>
            <a:endParaRPr lang="en-US"/>
          </a:p>
        </p:txBody>
      </p:sp>
    </p:spTree>
    <p:extLst>
      <p:ext uri="{BB962C8B-B14F-4D97-AF65-F5344CB8AC3E}">
        <p14:creationId xmlns:p14="http://schemas.microsoft.com/office/powerpoint/2010/main" val="428889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4</a:t>
            </a:fld>
            <a:endParaRPr lang="en-US"/>
          </a:p>
        </p:txBody>
      </p:sp>
    </p:spTree>
    <p:extLst>
      <p:ext uri="{BB962C8B-B14F-4D97-AF65-F5344CB8AC3E}">
        <p14:creationId xmlns:p14="http://schemas.microsoft.com/office/powerpoint/2010/main" val="245207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9</a:t>
            </a:fld>
            <a:endParaRPr lang="en-US"/>
          </a:p>
        </p:txBody>
      </p:sp>
    </p:spTree>
    <p:extLst>
      <p:ext uri="{BB962C8B-B14F-4D97-AF65-F5344CB8AC3E}">
        <p14:creationId xmlns:p14="http://schemas.microsoft.com/office/powerpoint/2010/main" val="3028763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10</a:t>
            </a:fld>
            <a:endParaRPr lang="en-US"/>
          </a:p>
        </p:txBody>
      </p:sp>
    </p:spTree>
    <p:extLst>
      <p:ext uri="{BB962C8B-B14F-4D97-AF65-F5344CB8AC3E}">
        <p14:creationId xmlns:p14="http://schemas.microsoft.com/office/powerpoint/2010/main" val="401732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13</a:t>
            </a:fld>
            <a:endParaRPr lang="en-US"/>
          </a:p>
        </p:txBody>
      </p:sp>
    </p:spTree>
    <p:extLst>
      <p:ext uri="{BB962C8B-B14F-4D97-AF65-F5344CB8AC3E}">
        <p14:creationId xmlns:p14="http://schemas.microsoft.com/office/powerpoint/2010/main" val="2582653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14</a:t>
            </a:fld>
            <a:endParaRPr lang="en-US"/>
          </a:p>
        </p:txBody>
      </p:sp>
    </p:spTree>
    <p:extLst>
      <p:ext uri="{BB962C8B-B14F-4D97-AF65-F5344CB8AC3E}">
        <p14:creationId xmlns:p14="http://schemas.microsoft.com/office/powerpoint/2010/main" val="4041992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16</a:t>
            </a:fld>
            <a:endParaRPr lang="en-US"/>
          </a:p>
        </p:txBody>
      </p:sp>
    </p:spTree>
    <p:extLst>
      <p:ext uri="{BB962C8B-B14F-4D97-AF65-F5344CB8AC3E}">
        <p14:creationId xmlns:p14="http://schemas.microsoft.com/office/powerpoint/2010/main" val="326604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958632-53DB-3D4F-9F70-F751064608E5}" type="datetime1">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
        <p:nvSpPr>
          <p:cNvPr id="7" name="Rectangle 6"/>
          <p:cNvSpPr/>
          <p:nvPr/>
        </p:nvSpPr>
        <p:spPr>
          <a:xfrm>
            <a:off x="378885" y="444729"/>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378885" y="1906543"/>
            <a:ext cx="11435164"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10974519" y="444729"/>
            <a:ext cx="587496"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561788" y="449005"/>
            <a:ext cx="10411968"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34940" y="1532427"/>
            <a:ext cx="10338816"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378885" y="6227064"/>
            <a:ext cx="11432116"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588" y="1298762"/>
            <a:ext cx="542544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6378089" y="914401"/>
            <a:ext cx="542544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58588" y="2456329"/>
            <a:ext cx="542544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6E0E6-FB20-D442-8D8B-7F529515B378}" type="datetime1">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grpSp>
        <p:nvGrpSpPr>
          <p:cNvPr id="8" name="Group 7"/>
          <p:cNvGrpSpPr/>
          <p:nvPr/>
        </p:nvGrpSpPr>
        <p:grpSpPr>
          <a:xfrm>
            <a:off x="378885" y="452719"/>
            <a:ext cx="11435164"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78885" y="4801576"/>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378885" y="6263390"/>
            <a:ext cx="11435164"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484095" y="4800600"/>
            <a:ext cx="11146989"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78884" y="457199"/>
            <a:ext cx="11436096"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58799" y="5367338"/>
            <a:ext cx="11072284"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9F3036-A53A-2F47-A7A6-DE8AD10183CC}" type="datetime1">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378885" y="4280648"/>
            <a:ext cx="11435164"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484095" y="4778189"/>
            <a:ext cx="11146989"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378884" y="457200"/>
            <a:ext cx="11436096"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58799" y="5344927"/>
            <a:ext cx="11072284"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BEDBF-9415-4148-96A0-28AA36DA6EE8}" type="datetime1">
              <a:rPr lang="en-US" smtClean="0"/>
              <a:t>4/16/2014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1" y="914401"/>
            <a:ext cx="6926729"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4A2A869-B67A-FD4D-8030-F2477BEF44A5}" type="datetime1">
              <a:rPr lang="en-US" smtClean="0"/>
              <a:t>4/16/2014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pPr/>
              <a:t>‹#›</a:t>
            </a:fld>
            <a:endParaRPr lang="en-US"/>
          </a:p>
        </p:txBody>
      </p:sp>
      <p:sp>
        <p:nvSpPr>
          <p:cNvPr id="12" name="Rectangle 11"/>
          <p:cNvSpPr/>
          <p:nvPr/>
        </p:nvSpPr>
        <p:spPr>
          <a:xfrm>
            <a:off x="378884" y="4267201"/>
            <a:ext cx="36576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558802" y="4953001"/>
            <a:ext cx="3296023"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547686" y="4419600"/>
            <a:ext cx="3300527"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378885" y="594360"/>
            <a:ext cx="36576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378885" y="461683"/>
            <a:ext cx="11435164"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4028018" y="4801576"/>
            <a:ext cx="7782983"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378885" y="6263390"/>
            <a:ext cx="11435164"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4042215" y="4800600"/>
            <a:ext cx="7588868"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28019" y="457199"/>
            <a:ext cx="7778496"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093074" y="5367338"/>
            <a:ext cx="7538009"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9C081A-3709-6542-92B6-C835188C4831}" type="datetime1">
              <a:rPr lang="en-US" smtClean="0"/>
              <a:t>4/16/2014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pPr/>
              <a:t>‹#›</a:t>
            </a:fld>
            <a:endParaRPr lang="en-US"/>
          </a:p>
        </p:txBody>
      </p:sp>
      <p:sp>
        <p:nvSpPr>
          <p:cNvPr id="13" name="Picture Placeholder 2"/>
          <p:cNvSpPr>
            <a:spLocks noGrp="1"/>
          </p:cNvSpPr>
          <p:nvPr>
            <p:ph type="pic" idx="13"/>
          </p:nvPr>
        </p:nvSpPr>
        <p:spPr>
          <a:xfrm>
            <a:off x="378886" y="457200"/>
            <a:ext cx="3649133"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378886" y="3364992"/>
            <a:ext cx="3649133"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378885" y="1577848"/>
            <a:ext cx="11435164"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78885" y="2133600"/>
            <a:ext cx="11432116"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0E765B-1747-4C4A-A148-2BBDB48BC189}" type="datetime1">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074279" y="2668544"/>
            <a:ext cx="5934615" cy="151193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0165" y="473076"/>
            <a:ext cx="1292352"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378885" y="457200"/>
            <a:ext cx="8663516"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62AD3E1-6186-0F4D-8C64-21EFE798A1EC}" type="datetime1">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grpSp>
        <p:nvGrpSpPr>
          <p:cNvPr id="8" name="Group 7"/>
          <p:cNvGrpSpPr/>
          <p:nvPr/>
        </p:nvGrpSpPr>
        <p:grpSpPr>
          <a:xfrm rot="5400000">
            <a:off x="7200708" y="3332822"/>
            <a:ext cx="5934456" cy="183215"/>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378885" y="1577848"/>
            <a:ext cx="11435164"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9670371-1086-4148-BC8C-CB0B4605211E}" type="datetime1">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378885" y="444729"/>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2129698B-E5E3-C74C-8091-F8F5E4B2F5DE}" type="datetime1">
              <a:rPr lang="en-US" smtClean="0"/>
              <a:t>4/16/2014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pPr/>
              <a:t>‹#›</a:t>
            </a:fld>
            <a:endParaRPr lang="en-US"/>
          </a:p>
        </p:txBody>
      </p:sp>
      <p:sp>
        <p:nvSpPr>
          <p:cNvPr id="8" name="Picture Placeholder 7"/>
          <p:cNvSpPr>
            <a:spLocks noGrp="1"/>
          </p:cNvSpPr>
          <p:nvPr>
            <p:ph type="pic" sz="quarter" idx="13"/>
          </p:nvPr>
        </p:nvSpPr>
        <p:spPr>
          <a:xfrm>
            <a:off x="378883" y="2017059"/>
            <a:ext cx="11432116"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629894" y="1532965"/>
            <a:ext cx="10339045"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378885" y="1906543"/>
            <a:ext cx="11435164"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10974519" y="444729"/>
            <a:ext cx="587496"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558178" y="444729"/>
            <a:ext cx="10414623"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378885" y="4801576"/>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378885" y="6263390"/>
            <a:ext cx="11435164"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10974519" y="4801576"/>
            <a:ext cx="587496"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573024" y="4814125"/>
            <a:ext cx="103632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33984" y="5861304"/>
            <a:ext cx="10314432"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A763178-57E8-B34D-AA84-C5C337B893B6}" type="datetime1">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15577-5E59-914D-AF2B-40F5B00F07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378883" y="443755"/>
            <a:ext cx="11432116"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D322D7F9-6974-BF48-8D17-940541D42C7B}" type="datetime1">
              <a:rPr lang="en-US" smtClean="0"/>
              <a:t>4/16/2014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pPr/>
              <a:t>‹#›</a:t>
            </a:fld>
            <a:endParaRPr lang="en-US"/>
          </a:p>
        </p:txBody>
      </p:sp>
      <p:sp>
        <p:nvSpPr>
          <p:cNvPr id="7" name="Rectangle 6"/>
          <p:cNvSpPr/>
          <p:nvPr/>
        </p:nvSpPr>
        <p:spPr>
          <a:xfrm>
            <a:off x="378885" y="4801576"/>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378885" y="6263390"/>
            <a:ext cx="11435164"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10974519" y="4801576"/>
            <a:ext cx="587496"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573741" y="4814048"/>
            <a:ext cx="103632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27530" y="5862918"/>
            <a:ext cx="10309412"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378885" y="1577848"/>
            <a:ext cx="11435164"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537883" y="2151063"/>
            <a:ext cx="524256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370917" y="2151063"/>
            <a:ext cx="524256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0097E2D-9BFA-354F-B99C-457A2CF38E0F}" type="datetime1">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378885" y="1577848"/>
            <a:ext cx="11435164"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37883" y="1735138"/>
            <a:ext cx="524256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7883" y="2590800"/>
            <a:ext cx="524256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72660" y="1735138"/>
            <a:ext cx="524256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2660" y="2590800"/>
            <a:ext cx="524256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D940EA1-040E-454B-8A93-FD2755F4AA25}" type="datetime1">
              <a:rPr lang="en-US" smtClean="0"/>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378885" y="1577848"/>
            <a:ext cx="11435164"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C9F540D-271F-5E44-A2E0-A66AB361655B}" type="datetime1">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EDCF8-17B2-864D-9675-DCC1210BF1D8}" type="datetime1">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grpSp>
        <p:nvGrpSpPr>
          <p:cNvPr id="5" name="Group 4"/>
          <p:cNvGrpSpPr/>
          <p:nvPr/>
        </p:nvGrpSpPr>
        <p:grpSpPr>
          <a:xfrm>
            <a:off x="378885" y="452719"/>
            <a:ext cx="11435164"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75338" y="2133601"/>
            <a:ext cx="9435663"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9059915" y="6437033"/>
            <a:ext cx="28448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DD1FB89C-502E-DB4F-81F1-6DC58E9D92C6}" type="datetime1">
              <a:rPr lang="en-US" smtClean="0"/>
              <a:t>4/16/2014</a:t>
            </a:fld>
            <a:endParaRPr lang="en-US"/>
          </a:p>
        </p:txBody>
      </p:sp>
      <p:sp>
        <p:nvSpPr>
          <p:cNvPr id="5" name="Footer Placeholder 4"/>
          <p:cNvSpPr>
            <a:spLocks noGrp="1"/>
          </p:cNvSpPr>
          <p:nvPr>
            <p:ph type="ftr" sz="quarter" idx="3"/>
          </p:nvPr>
        </p:nvSpPr>
        <p:spPr>
          <a:xfrm>
            <a:off x="266264" y="6437033"/>
            <a:ext cx="8166536"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dirty="0"/>
          </a:p>
        </p:txBody>
      </p:sp>
      <p:sp>
        <p:nvSpPr>
          <p:cNvPr id="6" name="Slide Number Placeholder 5"/>
          <p:cNvSpPr>
            <a:spLocks noGrp="1"/>
          </p:cNvSpPr>
          <p:nvPr>
            <p:ph type="sldNum" sz="quarter" idx="4"/>
          </p:nvPr>
        </p:nvSpPr>
        <p:spPr>
          <a:xfrm>
            <a:off x="11075279" y="167347"/>
            <a:ext cx="840828"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B13333A4-2EF1-4B79-B68C-AB20E66B4822}" type="slidenum">
              <a:rPr lang="en-US" smtClean="0"/>
              <a:pPr/>
              <a:t>‹#›</a:t>
            </a:fld>
            <a:endParaRPr lang="en-US"/>
          </a:p>
        </p:txBody>
      </p:sp>
      <p:sp>
        <p:nvSpPr>
          <p:cNvPr id="2" name="Title Placeholder 1"/>
          <p:cNvSpPr>
            <a:spLocks noGrp="1"/>
          </p:cNvSpPr>
          <p:nvPr>
            <p:ph type="title"/>
          </p:nvPr>
        </p:nvSpPr>
        <p:spPr>
          <a:xfrm>
            <a:off x="378885" y="630382"/>
            <a:ext cx="11432116"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OV"/><Relationship Id="rId1" Type="http://schemas.microsoft.com/office/2007/relationships/media" Target="../media/media2.MOV"/><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OV"/><Relationship Id="rId1" Type="http://schemas.microsoft.com/office/2007/relationships/media" Target="../media/media3.MOV"/><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457200" y="990600"/>
            <a:ext cx="9418320" cy="854841"/>
          </a:xfrm>
        </p:spPr>
        <p:txBody>
          <a:bodyPr>
            <a:normAutofit/>
          </a:bodyPr>
          <a:lstStyle/>
          <a:p>
            <a:r>
              <a:rPr lang="en-US" dirty="0" smtClean="0"/>
              <a:t>Pedibus Development </a:t>
            </a:r>
            <a:endParaRPr lang="en-US" sz="3100" dirty="0"/>
          </a:p>
        </p:txBody>
      </p:sp>
      <p:grpSp>
        <p:nvGrpSpPr>
          <p:cNvPr id="7" name="Group 6"/>
          <p:cNvGrpSpPr>
            <a:grpSpLocks/>
          </p:cNvGrpSpPr>
          <p:nvPr/>
        </p:nvGrpSpPr>
        <p:grpSpPr bwMode="auto">
          <a:xfrm>
            <a:off x="4495800" y="5410200"/>
            <a:ext cx="3200400" cy="698500"/>
            <a:chOff x="3600" y="14040"/>
            <a:chExt cx="5040" cy="1100"/>
          </a:xfrm>
        </p:grpSpPr>
        <p:pic>
          <p:nvPicPr>
            <p:cNvPr id="8" name="Picture 7" descr="footer_se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14040"/>
              <a:ext cx="3820" cy="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CCPedica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40" y="14040"/>
              <a:ext cx="900" cy="1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 name="Subtitle 2"/>
          <p:cNvSpPr>
            <a:spLocks noGrp="1"/>
          </p:cNvSpPr>
          <p:nvPr>
            <p:ph type="subTitle" idx="1"/>
          </p:nvPr>
        </p:nvSpPr>
        <p:spPr>
          <a:xfrm>
            <a:off x="457200" y="2286000"/>
            <a:ext cx="7342188" cy="3657600"/>
          </a:xfrm>
        </p:spPr>
        <p:txBody>
          <a:bodyPr>
            <a:normAutofit/>
          </a:bodyPr>
          <a:lstStyle/>
          <a:p>
            <a:r>
              <a:rPr lang="en-US" dirty="0" smtClean="0">
                <a:solidFill>
                  <a:srgbClr val="3D372E"/>
                </a:solidFill>
              </a:rPr>
              <a:t>Sponsored by Capital City </a:t>
            </a:r>
            <a:r>
              <a:rPr lang="en-US" dirty="0" err="1" smtClean="0">
                <a:solidFill>
                  <a:srgbClr val="3D372E"/>
                </a:solidFill>
              </a:rPr>
              <a:t>Pedicab</a:t>
            </a:r>
            <a:r>
              <a:rPr lang="en-US" dirty="0" smtClean="0">
                <a:solidFill>
                  <a:srgbClr val="3D372E"/>
                </a:solidFill>
              </a:rPr>
              <a:t> Company</a:t>
            </a:r>
          </a:p>
          <a:p>
            <a:r>
              <a:rPr lang="en-US" dirty="0" smtClean="0">
                <a:solidFill>
                  <a:srgbClr val="3D372E"/>
                </a:solidFill>
              </a:rPr>
              <a:t>In affiliation with the FSU and FAMU College of Engineering</a:t>
            </a:r>
          </a:p>
          <a:p>
            <a:endParaRPr lang="en-US" dirty="0" smtClean="0">
              <a:solidFill>
                <a:srgbClr val="3D372E"/>
              </a:solidFill>
            </a:endParaRPr>
          </a:p>
          <a:p>
            <a:endParaRPr lang="en-US" dirty="0" smtClean="0">
              <a:solidFill>
                <a:srgbClr val="3D372E"/>
              </a:solidFill>
            </a:endParaRPr>
          </a:p>
          <a:p>
            <a:endParaRPr lang="en-US" dirty="0">
              <a:solidFill>
                <a:srgbClr val="3D372E"/>
              </a:solidFill>
            </a:endParaRPr>
          </a:p>
          <a:p>
            <a:r>
              <a:rPr lang="en-US" dirty="0" smtClean="0">
                <a:solidFill>
                  <a:srgbClr val="3D372E"/>
                </a:solidFill>
              </a:rPr>
              <a:t>	Team 18:</a:t>
            </a:r>
          </a:p>
          <a:p>
            <a:r>
              <a:rPr lang="en-US" dirty="0" smtClean="0">
                <a:solidFill>
                  <a:srgbClr val="3D372E"/>
                </a:solidFill>
              </a:rPr>
              <a:t>	</a:t>
            </a:r>
            <a:r>
              <a:rPr lang="en-US" dirty="0" err="1" smtClean="0">
                <a:solidFill>
                  <a:srgbClr val="3D372E"/>
                </a:solidFill>
              </a:rPr>
              <a:t>Onyewuchi</a:t>
            </a:r>
            <a:r>
              <a:rPr lang="en-US" dirty="0" smtClean="0">
                <a:solidFill>
                  <a:srgbClr val="3D372E"/>
                </a:solidFill>
              </a:rPr>
              <a:t> </a:t>
            </a:r>
            <a:r>
              <a:rPr lang="en-US" dirty="0" err="1">
                <a:solidFill>
                  <a:srgbClr val="3D372E"/>
                </a:solidFill>
              </a:rPr>
              <a:t>Ebere</a:t>
            </a:r>
            <a:endParaRPr lang="en-US" dirty="0">
              <a:solidFill>
                <a:srgbClr val="3D372E"/>
              </a:solidFill>
            </a:endParaRPr>
          </a:p>
          <a:p>
            <a:r>
              <a:rPr lang="en-US" dirty="0" smtClean="0">
                <a:solidFill>
                  <a:srgbClr val="3D372E"/>
                </a:solidFill>
              </a:rPr>
              <a:t>	Andrew Galan</a:t>
            </a:r>
          </a:p>
          <a:p>
            <a:r>
              <a:rPr lang="en-US" dirty="0" smtClean="0">
                <a:solidFill>
                  <a:srgbClr val="3D372E"/>
                </a:solidFill>
              </a:rPr>
              <a:t>	John </a:t>
            </a:r>
            <a:r>
              <a:rPr lang="en-US" dirty="0" err="1" smtClean="0">
                <a:solidFill>
                  <a:srgbClr val="3D372E"/>
                </a:solidFill>
              </a:rPr>
              <a:t>Hassler</a:t>
            </a:r>
            <a:endParaRPr lang="en-US" dirty="0" smtClean="0">
              <a:solidFill>
                <a:srgbClr val="3D372E"/>
              </a:solidFill>
            </a:endParaRPr>
          </a:p>
          <a:p>
            <a:r>
              <a:rPr lang="en-US" dirty="0" smtClean="0">
                <a:solidFill>
                  <a:srgbClr val="3D372E"/>
                </a:solidFill>
              </a:rPr>
              <a:t>	James McCord</a:t>
            </a:r>
          </a:p>
          <a:p>
            <a:endParaRPr lang="en-US" dirty="0"/>
          </a:p>
        </p:txBody>
      </p:sp>
      <p:sp>
        <p:nvSpPr>
          <p:cNvPr id="14" name="TextBox 13"/>
          <p:cNvSpPr txBox="1"/>
          <p:nvPr/>
        </p:nvSpPr>
        <p:spPr>
          <a:xfrm>
            <a:off x="4267200" y="3657600"/>
            <a:ext cx="4343400" cy="1200329"/>
          </a:xfrm>
          <a:prstGeom prst="rect">
            <a:avLst/>
          </a:prstGeom>
          <a:noFill/>
        </p:spPr>
        <p:txBody>
          <a:bodyPr wrap="square" rtlCol="0">
            <a:spAutoFit/>
          </a:bodyPr>
          <a:lstStyle/>
          <a:p>
            <a:r>
              <a:rPr lang="en-US" dirty="0" smtClean="0">
                <a:solidFill>
                  <a:schemeClr val="tx1">
                    <a:lumMod val="75000"/>
                    <a:lumOff val="25000"/>
                  </a:schemeClr>
                </a:solidFill>
              </a:rPr>
              <a:t>Sponsor:	</a:t>
            </a:r>
            <a:r>
              <a:rPr lang="en-US" dirty="0">
                <a:solidFill>
                  <a:schemeClr val="tx1">
                    <a:lumMod val="75000"/>
                    <a:lumOff val="25000"/>
                  </a:schemeClr>
                </a:solidFill>
              </a:rPr>
              <a:t>	 </a:t>
            </a:r>
            <a:r>
              <a:rPr lang="en-US" dirty="0" smtClean="0">
                <a:solidFill>
                  <a:schemeClr val="tx1">
                    <a:lumMod val="75000"/>
                    <a:lumOff val="25000"/>
                  </a:schemeClr>
                </a:solidFill>
              </a:rPr>
              <a:t>    Instructor</a:t>
            </a:r>
            <a:r>
              <a:rPr lang="en-US" dirty="0">
                <a:solidFill>
                  <a:schemeClr val="tx1">
                    <a:lumMod val="75000"/>
                    <a:lumOff val="25000"/>
                  </a:schemeClr>
                </a:solidFill>
              </a:rPr>
              <a:t>: </a:t>
            </a:r>
            <a:endParaRPr lang="en-US" dirty="0" smtClean="0">
              <a:solidFill>
                <a:schemeClr val="tx1">
                  <a:lumMod val="75000"/>
                  <a:lumOff val="25000"/>
                </a:schemeClr>
              </a:solidFill>
            </a:endParaRPr>
          </a:p>
          <a:p>
            <a:r>
              <a:rPr lang="en-US" dirty="0">
                <a:solidFill>
                  <a:schemeClr val="tx1">
                    <a:lumMod val="75000"/>
                    <a:lumOff val="25000"/>
                  </a:schemeClr>
                </a:solidFill>
              </a:rPr>
              <a:t>Ron Goldstein </a:t>
            </a:r>
            <a:r>
              <a:rPr lang="en-US" dirty="0" smtClean="0">
                <a:solidFill>
                  <a:schemeClr val="tx1">
                    <a:lumMod val="75000"/>
                    <a:lumOff val="25000"/>
                  </a:schemeClr>
                </a:solidFill>
              </a:rPr>
              <a:t>	     Dr</a:t>
            </a:r>
            <a:r>
              <a:rPr lang="en-US" dirty="0">
                <a:solidFill>
                  <a:schemeClr val="tx1">
                    <a:lumMod val="75000"/>
                    <a:lumOff val="25000"/>
                  </a:schemeClr>
                </a:solidFill>
              </a:rPr>
              <a:t>. Kamal Amin</a:t>
            </a:r>
          </a:p>
          <a:p>
            <a:endParaRPr lang="en-US" dirty="0" smtClean="0">
              <a:solidFill>
                <a:schemeClr val="tx1">
                  <a:lumMod val="75000"/>
                  <a:lumOff val="25000"/>
                </a:schemeClr>
              </a:solidFill>
            </a:endParaRPr>
          </a:p>
          <a:p>
            <a:endParaRPr lang="en-US" dirty="0">
              <a:solidFill>
                <a:schemeClr val="tx1">
                  <a:lumMod val="75000"/>
                  <a:lumOff val="25000"/>
                </a:schemeClr>
              </a:solidFill>
            </a:endParaRPr>
          </a:p>
        </p:txBody>
      </p:sp>
      <p:sp>
        <p:nvSpPr>
          <p:cNvPr id="15" name="TextBox 14"/>
          <p:cNvSpPr txBox="1"/>
          <p:nvPr/>
        </p:nvSpPr>
        <p:spPr>
          <a:xfrm>
            <a:off x="8763000" y="3657600"/>
            <a:ext cx="2590800" cy="923330"/>
          </a:xfrm>
          <a:prstGeom prst="rect">
            <a:avLst/>
          </a:prstGeom>
          <a:noFill/>
        </p:spPr>
        <p:txBody>
          <a:bodyPr wrap="square" rtlCol="0">
            <a:spAutoFit/>
          </a:bodyPr>
          <a:lstStyle/>
          <a:p>
            <a:r>
              <a:rPr lang="en-US" dirty="0">
                <a:solidFill>
                  <a:schemeClr val="tx1">
                    <a:lumMod val="75000"/>
                    <a:lumOff val="25000"/>
                  </a:schemeClr>
                </a:solidFill>
              </a:rPr>
              <a:t>Faculty </a:t>
            </a:r>
            <a:r>
              <a:rPr lang="en-US" dirty="0" smtClean="0">
                <a:solidFill>
                  <a:schemeClr val="tx1">
                    <a:lumMod val="75000"/>
                    <a:lumOff val="25000"/>
                  </a:schemeClr>
                </a:solidFill>
              </a:rPr>
              <a:t>Advisors:	</a:t>
            </a:r>
            <a:endParaRPr lang="en-US" dirty="0">
              <a:solidFill>
                <a:schemeClr val="tx1">
                  <a:lumMod val="75000"/>
                  <a:lumOff val="25000"/>
                </a:schemeClr>
              </a:solidFill>
            </a:endParaRPr>
          </a:p>
          <a:p>
            <a:r>
              <a:rPr lang="en-US" dirty="0" smtClean="0">
                <a:solidFill>
                  <a:schemeClr val="tx1">
                    <a:lumMod val="75000"/>
                    <a:lumOff val="25000"/>
                  </a:schemeClr>
                </a:solidFill>
              </a:rPr>
              <a:t>Dr</a:t>
            </a:r>
            <a:r>
              <a:rPr lang="en-US" dirty="0">
                <a:solidFill>
                  <a:schemeClr val="tx1">
                    <a:lumMod val="75000"/>
                    <a:lumOff val="25000"/>
                  </a:schemeClr>
                </a:solidFill>
              </a:rPr>
              <a:t>. Patrick Hollis</a:t>
            </a:r>
          </a:p>
          <a:p>
            <a:endParaRPr lang="en-US" dirty="0"/>
          </a:p>
        </p:txBody>
      </p:sp>
      <p:sp>
        <p:nvSpPr>
          <p:cNvPr id="17" name="Slide Number Placeholder 16"/>
          <p:cNvSpPr>
            <a:spLocks noGrp="1"/>
          </p:cNvSpPr>
          <p:nvPr>
            <p:ph type="sldNum" sz="quarter" idx="12"/>
          </p:nvPr>
        </p:nvSpPr>
        <p:spPr/>
        <p:txBody>
          <a:bodyPr/>
          <a:lstStyle/>
          <a:p>
            <a:fld id="{2754ED01-E2A0-4C1E-8E21-014B99041579}" type="slidenum">
              <a:rPr lang="en-US" smtClean="0"/>
              <a:pPr/>
              <a:t>1</a:t>
            </a:fld>
            <a:endParaRPr lang="en-US"/>
          </a:p>
        </p:txBody>
      </p:sp>
      <p:sp>
        <p:nvSpPr>
          <p:cNvPr id="4" name="TextBox 3"/>
          <p:cNvSpPr txBox="1"/>
          <p:nvPr/>
        </p:nvSpPr>
        <p:spPr>
          <a:xfrm>
            <a:off x="9753600" y="1524000"/>
            <a:ext cx="2133600" cy="369332"/>
          </a:xfrm>
          <a:prstGeom prst="rect">
            <a:avLst/>
          </a:prstGeom>
          <a:noFill/>
        </p:spPr>
        <p:txBody>
          <a:bodyPr wrap="square" rtlCol="0">
            <a:spAutoFit/>
          </a:bodyPr>
          <a:lstStyle/>
          <a:p>
            <a:r>
              <a:rPr lang="en-US" dirty="0" smtClean="0">
                <a:solidFill>
                  <a:schemeClr val="bg1"/>
                </a:solidFill>
              </a:rPr>
              <a:t>April 17, 2014</a:t>
            </a:r>
            <a:endParaRPr lang="en-US" dirty="0">
              <a:solidFill>
                <a:schemeClr val="bg1"/>
              </a:solidFill>
            </a:endParaRP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Steering and Braking Selection</a:t>
            </a:r>
            <a:endParaRPr lang="en-US" dirty="0"/>
          </a:p>
        </p:txBody>
      </p:sp>
      <p:sp>
        <p:nvSpPr>
          <p:cNvPr id="3" name="Content Placeholder 2"/>
          <p:cNvSpPr>
            <a:spLocks noGrp="1"/>
          </p:cNvSpPr>
          <p:nvPr>
            <p:ph idx="1"/>
          </p:nvPr>
        </p:nvSpPr>
        <p:spPr>
          <a:xfrm>
            <a:off x="378885" y="2057400"/>
            <a:ext cx="11432116" cy="3992563"/>
          </a:xfrm>
        </p:spPr>
        <p:txBody>
          <a:bodyPr/>
          <a:lstStyle/>
          <a:p>
            <a:pPr>
              <a:buFont typeface="Wingdings" panose="05000000000000000000" pitchFamily="2" charset="2"/>
              <a:buChar char="§"/>
            </a:pPr>
            <a:r>
              <a:rPr lang="en-US" dirty="0" smtClean="0"/>
              <a:t>Chose rack and pinion steering and hydraulic disc brakes early in the fall semester.</a:t>
            </a:r>
          </a:p>
          <a:p>
            <a:pPr>
              <a:buFont typeface="Wingdings" panose="05000000000000000000" pitchFamily="2" charset="2"/>
              <a:buChar char="§"/>
            </a:pPr>
            <a:r>
              <a:rPr lang="en-US" dirty="0" smtClean="0"/>
              <a:t>Entertained the idea of using a VW beetle front end to simplify the manufacturing process.</a:t>
            </a:r>
          </a:p>
          <a:p>
            <a:pPr>
              <a:buFont typeface="Wingdings" panose="05000000000000000000" pitchFamily="2" charset="2"/>
              <a:buChar char="§"/>
            </a:pPr>
            <a:r>
              <a:rPr lang="en-US" dirty="0" smtClean="0"/>
              <a:t>Ultimately decided on a mustang II independent front suspension kit that encompassed braking, steering, and suspension.</a:t>
            </a:r>
          </a:p>
        </p:txBody>
      </p:sp>
      <p:sp>
        <p:nvSpPr>
          <p:cNvPr id="4" name="Slide Number Placeholder 3"/>
          <p:cNvSpPr>
            <a:spLocks noGrp="1"/>
          </p:cNvSpPr>
          <p:nvPr>
            <p:ph type="sldNum" sz="quarter" idx="12"/>
          </p:nvPr>
        </p:nvSpPr>
        <p:spPr/>
        <p:txBody>
          <a:bodyPr/>
          <a:lstStyle/>
          <a:p>
            <a:fld id="{B13333A4-2EF1-4B79-B68C-AB20E66B4822}" type="slidenum">
              <a:rPr lang="en-US" smtClean="0"/>
              <a:t>10</a:t>
            </a:fld>
            <a:endParaRPr lang="en-US"/>
          </a:p>
        </p:txBody>
      </p:sp>
      <p:pic>
        <p:nvPicPr>
          <p:cNvPr id="5" name="Picture 4"/>
          <p:cNvPicPr>
            <a:picLocks noChangeAspect="1"/>
          </p:cNvPicPr>
          <p:nvPr/>
        </p:nvPicPr>
        <p:blipFill>
          <a:blip r:embed="rId3"/>
          <a:stretch>
            <a:fillRect/>
          </a:stretch>
        </p:blipFill>
        <p:spPr>
          <a:xfrm>
            <a:off x="5715000" y="4724400"/>
            <a:ext cx="4990317" cy="1521037"/>
          </a:xfrm>
          <a:prstGeom prst="rect">
            <a:avLst/>
          </a:prstGeom>
        </p:spPr>
      </p:pic>
      <p:pic>
        <p:nvPicPr>
          <p:cNvPr id="6" name="Picture 5"/>
          <p:cNvPicPr>
            <a:picLocks noChangeAspect="1"/>
          </p:cNvPicPr>
          <p:nvPr/>
        </p:nvPicPr>
        <p:blipFill>
          <a:blip r:embed="rId4"/>
          <a:stretch>
            <a:fillRect/>
          </a:stretch>
        </p:blipFill>
        <p:spPr>
          <a:xfrm>
            <a:off x="1114343" y="4539956"/>
            <a:ext cx="3865199" cy="1889924"/>
          </a:xfrm>
          <a:prstGeom prst="rect">
            <a:avLst/>
          </a:prstGeom>
        </p:spPr>
      </p:pic>
    </p:spTree>
    <p:extLst>
      <p:ext uri="{BB962C8B-B14F-4D97-AF65-F5344CB8AC3E}">
        <p14:creationId xmlns:p14="http://schemas.microsoft.com/office/powerpoint/2010/main" val="22459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Final Design </a:t>
            </a:r>
            <a:endParaRPr lang="en-US" dirty="0"/>
          </a:p>
        </p:txBody>
      </p:sp>
      <p:sp>
        <p:nvSpPr>
          <p:cNvPr id="4" name="Slide Number Placeholder 3"/>
          <p:cNvSpPr>
            <a:spLocks noGrp="1"/>
          </p:cNvSpPr>
          <p:nvPr>
            <p:ph type="sldNum" sz="quarter" idx="12"/>
          </p:nvPr>
        </p:nvSpPr>
        <p:spPr/>
        <p:txBody>
          <a:bodyPr>
            <a:normAutofit/>
          </a:bodyPr>
          <a:lstStyle/>
          <a:p>
            <a:fld id="{CFE4BAC9-6D41-4691-9299-18EF07EF0177}" type="slidenum">
              <a:rPr lang="en-US" smtClean="0"/>
              <a:t>11</a:t>
            </a:fld>
            <a:endParaRPr lang="en-US"/>
          </a:p>
        </p:txBody>
      </p:sp>
      <p:sp>
        <p:nvSpPr>
          <p:cNvPr id="5" name="Content Placeholder 4"/>
          <p:cNvSpPr>
            <a:spLocks noGrp="1"/>
          </p:cNvSpPr>
          <p:nvPr>
            <p:ph idx="1"/>
          </p:nvPr>
        </p:nvSpPr>
        <p:spPr>
          <a:xfrm>
            <a:off x="304800" y="1828800"/>
            <a:ext cx="11277600" cy="4419600"/>
          </a:xfrm>
        </p:spPr>
        <p:txBody>
          <a:bodyPr>
            <a:normAutofit lnSpcReduction="10000"/>
          </a:bodyPr>
          <a:lstStyle/>
          <a:p>
            <a:pPr>
              <a:buFont typeface="Wingdings" panose="05000000000000000000" pitchFamily="2" charset="2"/>
              <a:buChar char="§"/>
            </a:pPr>
            <a:r>
              <a:rPr lang="en-US" dirty="0" smtClean="0"/>
              <a:t>The Pedibus will include:</a:t>
            </a:r>
          </a:p>
          <a:p>
            <a:pPr lvl="1">
              <a:buClr>
                <a:schemeClr val="bg1">
                  <a:lumMod val="65000"/>
                </a:schemeClr>
              </a:buClr>
              <a:buFont typeface="Wingdings" panose="05000000000000000000" pitchFamily="2" charset="2"/>
              <a:buChar char="§"/>
            </a:pPr>
            <a:r>
              <a:rPr lang="en-US" dirty="0" smtClean="0"/>
              <a:t>8 passenger pedaling stations.</a:t>
            </a:r>
          </a:p>
          <a:p>
            <a:pPr lvl="1">
              <a:buClr>
                <a:schemeClr val="bg1">
                  <a:lumMod val="65000"/>
                </a:schemeClr>
              </a:buClr>
              <a:buFont typeface="Wingdings" panose="05000000000000000000" pitchFamily="2" charset="2"/>
              <a:buChar char="§"/>
            </a:pPr>
            <a:r>
              <a:rPr lang="en-US" dirty="0" smtClean="0"/>
              <a:t>1 driver station located at the front </a:t>
            </a:r>
          </a:p>
          <a:p>
            <a:pPr lvl="1">
              <a:buClr>
                <a:schemeClr val="bg1">
                  <a:lumMod val="65000"/>
                </a:schemeClr>
              </a:buClr>
              <a:buFont typeface="Wingdings" panose="05000000000000000000" pitchFamily="2" charset="2"/>
              <a:buChar char="§"/>
            </a:pPr>
            <a:r>
              <a:rPr lang="en-US" dirty="0" smtClean="0"/>
              <a:t>Manual rack and pinion steering </a:t>
            </a:r>
          </a:p>
          <a:p>
            <a:pPr lvl="1">
              <a:buClr>
                <a:schemeClr val="bg1">
                  <a:lumMod val="65000"/>
                </a:schemeClr>
              </a:buClr>
              <a:buFont typeface="Wingdings" panose="05000000000000000000" pitchFamily="2" charset="2"/>
              <a:buChar char="§"/>
            </a:pPr>
            <a:r>
              <a:rPr lang="en-US" dirty="0" smtClean="0"/>
              <a:t>Front hydraulic disc brakes</a:t>
            </a:r>
          </a:p>
          <a:p>
            <a:pPr lvl="1">
              <a:buClr>
                <a:schemeClr val="bg1">
                  <a:lumMod val="65000"/>
                </a:schemeClr>
              </a:buClr>
              <a:buFont typeface="Wingdings" panose="05000000000000000000" pitchFamily="2" charset="2"/>
              <a:buChar char="§"/>
            </a:pPr>
            <a:r>
              <a:rPr lang="en-US" dirty="0" smtClean="0"/>
              <a:t>Additional room for standing passengers.</a:t>
            </a:r>
          </a:p>
          <a:p>
            <a:pPr lvl="1">
              <a:buClr>
                <a:schemeClr val="bg1">
                  <a:lumMod val="65000"/>
                </a:schemeClr>
              </a:buClr>
              <a:buFont typeface="Wingdings" panose="05000000000000000000" pitchFamily="2" charset="2"/>
              <a:buChar char="§"/>
            </a:pPr>
            <a:r>
              <a:rPr lang="en-US" dirty="0" smtClean="0"/>
              <a:t>An estimated maximum speed of 7 mph.</a:t>
            </a:r>
          </a:p>
          <a:p>
            <a:pPr lvl="1">
              <a:buClr>
                <a:schemeClr val="bg1">
                  <a:lumMod val="65000"/>
                </a:schemeClr>
              </a:buClr>
              <a:buFont typeface="Wingdings" panose="05000000000000000000" pitchFamily="2" charset="2"/>
              <a:buChar char="§"/>
            </a:pPr>
            <a:r>
              <a:rPr lang="en-US" dirty="0" smtClean="0"/>
              <a:t>Independent front suspension</a:t>
            </a:r>
          </a:p>
          <a:p>
            <a:pPr lvl="1">
              <a:buClr>
                <a:schemeClr val="bg1">
                  <a:lumMod val="65000"/>
                </a:schemeClr>
              </a:buClr>
              <a:buFont typeface="Wingdings" panose="05000000000000000000" pitchFamily="2" charset="2"/>
              <a:buChar char="§"/>
            </a:pPr>
            <a:r>
              <a:rPr lang="en-US" dirty="0" smtClean="0"/>
              <a:t>Adjustable seat and bar height</a:t>
            </a:r>
          </a:p>
          <a:p>
            <a:pPr lvl="1">
              <a:buClr>
                <a:schemeClr val="bg1">
                  <a:lumMod val="65000"/>
                </a:schemeClr>
              </a:buClr>
              <a:buFont typeface="Wingdings" panose="05000000000000000000" pitchFamily="2" charset="2"/>
              <a:buChar char="§"/>
            </a:pPr>
            <a:r>
              <a:rPr lang="en-US" dirty="0" smtClean="0"/>
              <a:t>Easy maintenance </a:t>
            </a:r>
          </a:p>
          <a:p>
            <a:pPr lvl="1">
              <a:buClr>
                <a:schemeClr val="bg1">
                  <a:lumMod val="65000"/>
                </a:schemeClr>
              </a:buClr>
              <a:buFont typeface="Wingdings" panose="05000000000000000000" pitchFamily="2" charset="2"/>
              <a:buChar char="§"/>
            </a:pPr>
            <a:r>
              <a:rPr lang="en-US" dirty="0" smtClean="0"/>
              <a:t>An enjoyable atmosphere</a:t>
            </a:r>
          </a:p>
          <a:p>
            <a:pPr marL="0" indent="0">
              <a:buNone/>
            </a:pP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98092" l="0" r="100000"/>
                    </a14:imgEffect>
                  </a14:imgLayer>
                </a14:imgProps>
              </a:ext>
            </a:extLst>
          </a:blip>
          <a:stretch>
            <a:fillRect/>
          </a:stretch>
        </p:blipFill>
        <p:spPr>
          <a:xfrm>
            <a:off x="6553200" y="1905000"/>
            <a:ext cx="4876800" cy="4095470"/>
          </a:xfrm>
          <a:prstGeom prst="rect">
            <a:avLst/>
          </a:prstGeom>
        </p:spPr>
      </p:pic>
    </p:spTree>
    <p:extLst>
      <p:ext uri="{BB962C8B-B14F-4D97-AF65-F5344CB8AC3E}">
        <p14:creationId xmlns:p14="http://schemas.microsoft.com/office/powerpoint/2010/main" val="222953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Behind The Scenes Videos</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12</a:t>
            </a:fld>
            <a:endParaRPr lang="en-US"/>
          </a:p>
        </p:txBody>
      </p:sp>
      <p:pic>
        <p:nvPicPr>
          <p:cNvPr id="8" name="IMG_2458">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rot="5400000">
            <a:off x="3834355" y="2566445"/>
            <a:ext cx="4600546" cy="3125256"/>
          </a:xfrm>
          <a:prstGeom prst="rect">
            <a:avLst/>
          </a:prstGeom>
        </p:spPr>
      </p:pic>
    </p:spTree>
    <p:extLst>
      <p:ext uri="{BB962C8B-B14F-4D97-AF65-F5344CB8AC3E}">
        <p14:creationId xmlns:p14="http://schemas.microsoft.com/office/powerpoint/2010/main" val="411064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86" y="572622"/>
            <a:ext cx="11432116" cy="967840"/>
          </a:xfrm>
        </p:spPr>
        <p:txBody>
          <a:bodyPr/>
          <a:lstStyle/>
          <a:p>
            <a:pPr algn="l"/>
            <a:r>
              <a:rPr lang="en-US" dirty="0" smtClean="0"/>
              <a:t>Encountered Problems</a:t>
            </a:r>
            <a:endParaRPr lang="en-US" dirty="0"/>
          </a:p>
        </p:txBody>
      </p:sp>
      <p:sp>
        <p:nvSpPr>
          <p:cNvPr id="3" name="Content Placeholder 2"/>
          <p:cNvSpPr>
            <a:spLocks noGrp="1"/>
          </p:cNvSpPr>
          <p:nvPr>
            <p:ph idx="1"/>
          </p:nvPr>
        </p:nvSpPr>
        <p:spPr>
          <a:xfrm>
            <a:off x="404286" y="1828800"/>
            <a:ext cx="8193322" cy="3992563"/>
          </a:xfrm>
        </p:spPr>
        <p:txBody>
          <a:bodyPr>
            <a:normAutofit fontScale="85000" lnSpcReduction="20000"/>
          </a:bodyPr>
          <a:lstStyle/>
          <a:p>
            <a:pPr>
              <a:buFont typeface="Wingdings" charset="2"/>
              <a:buChar char="§"/>
            </a:pPr>
            <a:r>
              <a:rPr lang="en-US" dirty="0" smtClean="0"/>
              <a:t>Due to the original storage space no longer being available, a new location had to be found.</a:t>
            </a:r>
          </a:p>
          <a:p>
            <a:pPr lvl="2">
              <a:buFont typeface="Wingdings" charset="2"/>
              <a:buChar char="§"/>
            </a:pPr>
            <a:r>
              <a:rPr lang="en-US" dirty="0" smtClean="0"/>
              <a:t>The assembly is now being performed in the machine shop located on campus. </a:t>
            </a:r>
          </a:p>
          <a:p>
            <a:pPr>
              <a:buFont typeface="Wingdings" charset="2"/>
              <a:buChar char="§"/>
            </a:pPr>
            <a:r>
              <a:rPr lang="en-US" dirty="0" smtClean="0"/>
              <a:t>The front end suspension components that were delivered as a set did not configure with one another and thus delayed the installation process. </a:t>
            </a:r>
          </a:p>
          <a:p>
            <a:pPr lvl="2">
              <a:buFont typeface="Wingdings" charset="2"/>
              <a:buChar char="§"/>
            </a:pPr>
            <a:r>
              <a:rPr lang="en-US" dirty="0" smtClean="0"/>
              <a:t>Overcoming the poor customer service by the company and with the assistance of the men in the machine shop, the front end was able to be assembled and welded to the frame. </a:t>
            </a:r>
          </a:p>
          <a:p>
            <a:pPr>
              <a:buFont typeface="Wingdings" charset="2"/>
              <a:buChar char="§"/>
            </a:pPr>
            <a:r>
              <a:rPr lang="en-US" dirty="0" smtClean="0"/>
              <a:t>The rear differential and steering also provided a delay in the current progress.</a:t>
            </a:r>
          </a:p>
          <a:p>
            <a:pPr lvl="2">
              <a:buFont typeface="Wingdings" charset="2"/>
              <a:buChar char="§"/>
            </a:pPr>
            <a:r>
              <a:rPr lang="en-US" dirty="0" smtClean="0"/>
              <a:t>Alternative solutions have been found for both issues and have been resolved. </a:t>
            </a:r>
            <a:endParaRPr lang="en-US" dirty="0"/>
          </a:p>
          <a:p>
            <a:pPr>
              <a:buFont typeface="Wingdings" charset="2"/>
              <a:buChar char="§"/>
            </a:pPr>
            <a:endParaRPr lang="en-US" dirty="0" smtClean="0"/>
          </a:p>
        </p:txBody>
      </p:sp>
      <p:sp>
        <p:nvSpPr>
          <p:cNvPr id="4" name="Slide Number Placeholder 3"/>
          <p:cNvSpPr>
            <a:spLocks noGrp="1"/>
          </p:cNvSpPr>
          <p:nvPr>
            <p:ph type="sldNum" sz="quarter" idx="12"/>
          </p:nvPr>
        </p:nvSpPr>
        <p:spPr/>
        <p:txBody>
          <a:bodyPr/>
          <a:lstStyle/>
          <a:p>
            <a:fld id="{B13333A4-2EF1-4B79-B68C-AB20E66B4822}" type="slidenum">
              <a:rPr lang="en-US" smtClean="0"/>
              <a:t>13</a:t>
            </a:fld>
            <a:endParaRPr lang="en-US"/>
          </a:p>
        </p:txBody>
      </p:sp>
    </p:spTree>
    <p:extLst>
      <p:ext uri="{BB962C8B-B14F-4D97-AF65-F5344CB8AC3E}">
        <p14:creationId xmlns:p14="http://schemas.microsoft.com/office/powerpoint/2010/main" val="184847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65207"/>
            <a:ext cx="11430000" cy="967840"/>
          </a:xfrm>
        </p:spPr>
        <p:txBody>
          <a:bodyPr>
            <a:normAutofit/>
          </a:bodyPr>
          <a:lstStyle/>
          <a:p>
            <a:pPr algn="l"/>
            <a:r>
              <a:rPr lang="en-US" dirty="0" smtClean="0"/>
              <a:t>Structural Frame Design Changes</a:t>
            </a:r>
            <a:endParaRPr lang="en-US" dirty="0"/>
          </a:p>
        </p:txBody>
      </p:sp>
      <p:sp>
        <p:nvSpPr>
          <p:cNvPr id="3" name="Content Placeholder 2"/>
          <p:cNvSpPr>
            <a:spLocks noGrp="1"/>
          </p:cNvSpPr>
          <p:nvPr>
            <p:ph idx="1"/>
          </p:nvPr>
        </p:nvSpPr>
        <p:spPr>
          <a:xfrm>
            <a:off x="393701" y="2133600"/>
            <a:ext cx="6769099" cy="3992563"/>
          </a:xfrm>
        </p:spPr>
        <p:txBody>
          <a:bodyPr/>
          <a:lstStyle/>
          <a:p>
            <a:r>
              <a:rPr lang="en-US" dirty="0" smtClean="0"/>
              <a:t>Finite Element Analysis performed on the structural frame only included forces related to static load.</a:t>
            </a:r>
          </a:p>
          <a:p>
            <a:r>
              <a:rPr lang="en-US" dirty="0" smtClean="0"/>
              <a:t>The original analysis did not account for forces acting on the frame when the vehicle makes a hard stop, a passenger leans over, etc…</a:t>
            </a:r>
          </a:p>
          <a:p>
            <a:r>
              <a:rPr lang="en-US" dirty="0" smtClean="0"/>
              <a:t>Added additional aluminum connecting all the </a:t>
            </a:r>
            <a:r>
              <a:rPr lang="en-US" dirty="0" err="1" smtClean="0"/>
              <a:t>crossmembers</a:t>
            </a:r>
            <a:r>
              <a:rPr lang="en-US" dirty="0" smtClean="0"/>
              <a:t> to add rigidity to the frame</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14</a:t>
            </a:fld>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26" t="12222" b="7778"/>
          <a:stretch/>
        </p:blipFill>
        <p:spPr>
          <a:xfrm>
            <a:off x="7239000" y="1752600"/>
            <a:ext cx="4305300" cy="4706524"/>
          </a:xfrm>
          <a:prstGeom prst="rect">
            <a:avLst/>
          </a:prstGeom>
        </p:spPr>
      </p:pic>
    </p:spTree>
    <p:extLst>
      <p:ext uri="{BB962C8B-B14F-4D97-AF65-F5344CB8AC3E}">
        <p14:creationId xmlns:p14="http://schemas.microsoft.com/office/powerpoint/2010/main" val="123771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Rear </a:t>
            </a:r>
            <a:r>
              <a:rPr lang="en-US" dirty="0"/>
              <a:t>D</a:t>
            </a:r>
            <a:r>
              <a:rPr lang="en-US" dirty="0" smtClean="0"/>
              <a:t>ifferential </a:t>
            </a:r>
            <a:r>
              <a:rPr lang="en-US" dirty="0"/>
              <a:t>C</a:t>
            </a:r>
            <a:r>
              <a:rPr lang="en-US" dirty="0" smtClean="0"/>
              <a:t>onnection Design </a:t>
            </a:r>
            <a:r>
              <a:rPr lang="en-US" dirty="0"/>
              <a:t>C</a:t>
            </a:r>
            <a:r>
              <a:rPr lang="en-US" dirty="0" smtClean="0"/>
              <a:t>hanges</a:t>
            </a:r>
            <a:endParaRPr lang="en-US" dirty="0"/>
          </a:p>
        </p:txBody>
      </p:sp>
      <p:sp>
        <p:nvSpPr>
          <p:cNvPr id="3" name="Content Placeholder 2"/>
          <p:cNvSpPr>
            <a:spLocks noGrp="1"/>
          </p:cNvSpPr>
          <p:nvPr>
            <p:ph idx="1"/>
          </p:nvPr>
        </p:nvSpPr>
        <p:spPr>
          <a:xfrm>
            <a:off x="404285" y="1981200"/>
            <a:ext cx="7520515" cy="3992563"/>
          </a:xfrm>
        </p:spPr>
        <p:txBody>
          <a:bodyPr/>
          <a:lstStyle/>
          <a:p>
            <a:r>
              <a:rPr lang="en-US" dirty="0" smtClean="0"/>
              <a:t>Original design required that spacers be placed between the rear axle and the steel supports so that the drive shaft would line up with the rear differential. </a:t>
            </a:r>
          </a:p>
          <a:p>
            <a:r>
              <a:rPr lang="en-US" dirty="0" smtClean="0"/>
              <a:t>This caused issues with ground clearance and required meticulous placement so that the drive shaft lined up perfectly with the rear axle.</a:t>
            </a:r>
          </a:p>
          <a:p>
            <a:r>
              <a:rPr lang="en-US" dirty="0" smtClean="0"/>
              <a:t>A high torque </a:t>
            </a:r>
            <a:r>
              <a:rPr lang="en-US" dirty="0" err="1" smtClean="0"/>
              <a:t>ujoint</a:t>
            </a:r>
            <a:r>
              <a:rPr lang="en-US" dirty="0" smtClean="0"/>
              <a:t> was used to correct the offset between the rear differential and the drive shaft.</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15</a:t>
            </a:fld>
            <a:endParaRPr lang="en-US"/>
          </a:p>
        </p:txBody>
      </p:sp>
      <p:pic>
        <p:nvPicPr>
          <p:cNvPr id="5" name="IMG_075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305800" y="1803486"/>
            <a:ext cx="2971800" cy="4208377"/>
          </a:xfrm>
          <a:prstGeom prst="rect">
            <a:avLst/>
          </a:prstGeom>
        </p:spPr>
      </p:pic>
    </p:spTree>
    <p:extLst>
      <p:ext uri="{BB962C8B-B14F-4D97-AF65-F5344CB8AC3E}">
        <p14:creationId xmlns:p14="http://schemas.microsoft.com/office/powerpoint/2010/main" val="88349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69697">
                <p:cTn id="7"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Pedal crank design changes</a:t>
            </a:r>
            <a:endParaRPr lang="en-US" dirty="0"/>
          </a:p>
        </p:txBody>
      </p:sp>
      <p:sp>
        <p:nvSpPr>
          <p:cNvPr id="3" name="Content Placeholder 2"/>
          <p:cNvSpPr>
            <a:spLocks noGrp="1"/>
          </p:cNvSpPr>
          <p:nvPr>
            <p:ph idx="1"/>
          </p:nvPr>
        </p:nvSpPr>
        <p:spPr>
          <a:xfrm>
            <a:off x="378885" y="2057400"/>
            <a:ext cx="6555315" cy="3992563"/>
          </a:xfrm>
        </p:spPr>
        <p:txBody>
          <a:bodyPr/>
          <a:lstStyle/>
          <a:p>
            <a:r>
              <a:rPr lang="en-US" dirty="0" smtClean="0"/>
              <a:t>As the </a:t>
            </a:r>
            <a:r>
              <a:rPr lang="en-US" dirty="0" err="1" smtClean="0"/>
              <a:t>pedibus</a:t>
            </a:r>
            <a:r>
              <a:rPr lang="en-US" dirty="0" smtClean="0"/>
              <a:t> is used the chains will stretch.</a:t>
            </a:r>
          </a:p>
          <a:p>
            <a:r>
              <a:rPr lang="en-US" dirty="0" smtClean="0"/>
              <a:t>Some mechanism had to be included so the tension of the chain could be adjusted.</a:t>
            </a:r>
          </a:p>
          <a:p>
            <a:r>
              <a:rPr lang="en-US" dirty="0" smtClean="0"/>
              <a:t>A new pedal crank design was chosen to make this possible.</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16</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7011" b="12313"/>
          <a:stretch/>
        </p:blipFill>
        <p:spPr>
          <a:xfrm>
            <a:off x="6934201" y="1751611"/>
            <a:ext cx="3657600" cy="243938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20217"/>
          <a:stretch/>
        </p:blipFill>
        <p:spPr>
          <a:xfrm>
            <a:off x="6934200" y="4212203"/>
            <a:ext cx="3657601" cy="2188597"/>
          </a:xfrm>
          <a:prstGeom prst="rect">
            <a:avLst/>
          </a:prstGeom>
        </p:spPr>
      </p:pic>
      <p:sp>
        <p:nvSpPr>
          <p:cNvPr id="9" name="Left-Right Arrow 8"/>
          <p:cNvSpPr/>
          <p:nvPr/>
        </p:nvSpPr>
        <p:spPr>
          <a:xfrm rot="248208">
            <a:off x="7768893" y="3044047"/>
            <a:ext cx="977900" cy="484632"/>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115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Seat post collar design changes</a:t>
            </a:r>
            <a:endParaRPr lang="en-US" dirty="0"/>
          </a:p>
        </p:txBody>
      </p:sp>
      <p:sp>
        <p:nvSpPr>
          <p:cNvPr id="3" name="Content Placeholder 2"/>
          <p:cNvSpPr>
            <a:spLocks noGrp="1"/>
          </p:cNvSpPr>
          <p:nvPr>
            <p:ph idx="1"/>
          </p:nvPr>
        </p:nvSpPr>
        <p:spPr>
          <a:xfrm>
            <a:off x="391585" y="2133600"/>
            <a:ext cx="6618815" cy="3992563"/>
          </a:xfrm>
        </p:spPr>
        <p:txBody>
          <a:bodyPr/>
          <a:lstStyle/>
          <a:p>
            <a:r>
              <a:rPr lang="en-US" dirty="0" smtClean="0"/>
              <a:t>The seat post collar went through many design iterations.</a:t>
            </a:r>
          </a:p>
          <a:p>
            <a:r>
              <a:rPr lang="en-US" dirty="0" smtClean="0"/>
              <a:t>The final seat post collar was milled form a solid billet of aluminum.</a:t>
            </a:r>
          </a:p>
          <a:p>
            <a:r>
              <a:rPr lang="en-US" dirty="0" smtClean="0"/>
              <a:t>It is the most meticulously machined part on the </a:t>
            </a:r>
            <a:r>
              <a:rPr lang="en-US" dirty="0" err="1" smtClean="0"/>
              <a:t>pedibus</a:t>
            </a:r>
            <a:r>
              <a:rPr lang="en-US" dirty="0" smtClean="0"/>
              <a:t>. </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17</a:t>
            </a:fld>
            <a:endParaRPr lang="en-US"/>
          </a:p>
        </p:txBody>
      </p:sp>
      <p:pic>
        <p:nvPicPr>
          <p:cNvPr id="5" name="Picture 4"/>
          <p:cNvPicPr>
            <a:picLocks noChangeAspect="1"/>
          </p:cNvPicPr>
          <p:nvPr/>
        </p:nvPicPr>
        <p:blipFill>
          <a:blip r:embed="rId3"/>
          <a:stretch>
            <a:fillRect/>
          </a:stretch>
        </p:blipFill>
        <p:spPr>
          <a:xfrm>
            <a:off x="8229600" y="1750076"/>
            <a:ext cx="2514600" cy="2220539"/>
          </a:xfrm>
          <a:prstGeom prst="rect">
            <a:avLst/>
          </a:prstGeom>
        </p:spPr>
      </p:pic>
      <p:sp>
        <p:nvSpPr>
          <p:cNvPr id="6" name="TextBox 5"/>
          <p:cNvSpPr txBox="1"/>
          <p:nvPr/>
        </p:nvSpPr>
        <p:spPr>
          <a:xfrm>
            <a:off x="8888819" y="3601283"/>
            <a:ext cx="1196161" cy="369332"/>
          </a:xfrm>
          <a:prstGeom prst="rect">
            <a:avLst/>
          </a:prstGeom>
          <a:noFill/>
        </p:spPr>
        <p:txBody>
          <a:bodyPr wrap="none" rtlCol="0">
            <a:spAutoFit/>
          </a:bodyPr>
          <a:lstStyle/>
          <a:p>
            <a:r>
              <a:rPr lang="en-US" dirty="0" smtClean="0"/>
              <a:t>Old Design</a:t>
            </a:r>
            <a:endParaRPr lang="en-US" dirty="0"/>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100000" l="1342" r="98826"/>
                    </a14:imgEffect>
                  </a14:imgLayer>
                </a14:imgProps>
              </a:ext>
            </a:extLst>
          </a:blip>
          <a:stretch>
            <a:fillRect/>
          </a:stretch>
        </p:blipFill>
        <p:spPr>
          <a:xfrm rot="759962">
            <a:off x="8345465" y="3956788"/>
            <a:ext cx="2147747" cy="2180177"/>
          </a:xfrm>
          <a:prstGeom prst="rect">
            <a:avLst/>
          </a:prstGeom>
          <a:noFill/>
          <a:ln>
            <a:noFill/>
          </a:ln>
        </p:spPr>
      </p:pic>
      <p:sp>
        <p:nvSpPr>
          <p:cNvPr id="8" name="TextBox 7"/>
          <p:cNvSpPr txBox="1"/>
          <p:nvPr/>
        </p:nvSpPr>
        <p:spPr>
          <a:xfrm>
            <a:off x="8838099" y="5935576"/>
            <a:ext cx="1297599" cy="369332"/>
          </a:xfrm>
          <a:prstGeom prst="rect">
            <a:avLst/>
          </a:prstGeom>
          <a:noFill/>
        </p:spPr>
        <p:txBody>
          <a:bodyPr wrap="none" rtlCol="0">
            <a:spAutoFit/>
          </a:bodyPr>
          <a:lstStyle/>
          <a:p>
            <a:r>
              <a:rPr lang="en-US" dirty="0" smtClean="0"/>
              <a:t>New Design</a:t>
            </a:r>
            <a:endParaRPr lang="en-US" dirty="0"/>
          </a:p>
        </p:txBody>
      </p:sp>
    </p:spTree>
    <p:extLst>
      <p:ext uri="{BB962C8B-B14F-4D97-AF65-F5344CB8AC3E}">
        <p14:creationId xmlns:p14="http://schemas.microsoft.com/office/powerpoint/2010/main" val="1467018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Crossed Chain </a:t>
            </a:r>
            <a:r>
              <a:rPr lang="en-US" dirty="0"/>
              <a:t>S</a:t>
            </a:r>
            <a:r>
              <a:rPr lang="en-US" dirty="0" smtClean="0"/>
              <a:t>eparator </a:t>
            </a:r>
            <a:r>
              <a:rPr lang="en-US" dirty="0"/>
              <a:t>D</a:t>
            </a:r>
            <a:r>
              <a:rPr lang="en-US" dirty="0" smtClean="0"/>
              <a:t>esign </a:t>
            </a:r>
            <a:r>
              <a:rPr lang="en-US" dirty="0"/>
              <a:t>C</a:t>
            </a:r>
            <a:r>
              <a:rPr lang="en-US" dirty="0" smtClean="0"/>
              <a:t>hanges</a:t>
            </a:r>
            <a:endParaRPr lang="en-US" dirty="0"/>
          </a:p>
        </p:txBody>
      </p:sp>
      <p:sp>
        <p:nvSpPr>
          <p:cNvPr id="3" name="Content Placeholder 2"/>
          <p:cNvSpPr>
            <a:spLocks noGrp="1"/>
          </p:cNvSpPr>
          <p:nvPr>
            <p:ph idx="1"/>
          </p:nvPr>
        </p:nvSpPr>
        <p:spPr>
          <a:xfrm>
            <a:off x="378885" y="1981200"/>
            <a:ext cx="6174315" cy="4419600"/>
          </a:xfrm>
        </p:spPr>
        <p:txBody>
          <a:bodyPr>
            <a:normAutofit lnSpcReduction="10000"/>
          </a:bodyPr>
          <a:lstStyle/>
          <a:p>
            <a:r>
              <a:rPr lang="en-US" dirty="0" smtClean="0"/>
              <a:t>The team tried several different separator designs.</a:t>
            </a:r>
          </a:p>
          <a:p>
            <a:pPr lvl="1"/>
            <a:r>
              <a:rPr lang="en-US" dirty="0" smtClean="0"/>
              <a:t>Two separate pulleys</a:t>
            </a:r>
          </a:p>
          <a:p>
            <a:pPr lvl="1"/>
            <a:r>
              <a:rPr lang="en-US" dirty="0" smtClean="0"/>
              <a:t>Single double pulleys</a:t>
            </a:r>
          </a:p>
          <a:p>
            <a:pPr lvl="1"/>
            <a:r>
              <a:rPr lang="en-US" dirty="0" smtClean="0"/>
              <a:t>Derailleur gears</a:t>
            </a:r>
          </a:p>
          <a:p>
            <a:pPr lvl="1"/>
            <a:r>
              <a:rPr lang="en-US" dirty="0" err="1" smtClean="0"/>
              <a:t>Nilon</a:t>
            </a:r>
            <a:r>
              <a:rPr lang="en-US" dirty="0" smtClean="0"/>
              <a:t> separator</a:t>
            </a:r>
          </a:p>
          <a:p>
            <a:r>
              <a:rPr lang="en-US" dirty="0" smtClean="0"/>
              <a:t>There is difficulty keeping the chain on the sprocket when its angle of deflection is increased</a:t>
            </a:r>
          </a:p>
          <a:p>
            <a:r>
              <a:rPr lang="en-US" dirty="0" smtClean="0"/>
              <a:t>Ultimately chose to use a </a:t>
            </a:r>
            <a:r>
              <a:rPr lang="en-US" dirty="0" err="1" smtClean="0"/>
              <a:t>delron</a:t>
            </a:r>
            <a:r>
              <a:rPr lang="en-US" dirty="0" smtClean="0"/>
              <a:t> block with guides cut out for both sides of the chain</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18</a:t>
            </a:fld>
            <a:endParaRPr lang="en-US"/>
          </a:p>
        </p:txBody>
      </p:sp>
      <p:pic>
        <p:nvPicPr>
          <p:cNvPr id="5" name="IMG_078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rot="5400000">
            <a:off x="8006684" y="2899091"/>
            <a:ext cx="4463417" cy="2514601"/>
          </a:xfrm>
          <a:prstGeom prst="rect">
            <a:avLst/>
          </a:prstGeom>
        </p:spPr>
      </p:pic>
      <p:pic>
        <p:nvPicPr>
          <p:cNvPr id="7" name="Picture 6"/>
          <p:cNvPicPr>
            <a:picLocks noChangeAspect="1"/>
          </p:cNvPicPr>
          <p:nvPr/>
        </p:nvPicPr>
        <p:blipFill>
          <a:blip r:embed="rId6"/>
          <a:stretch>
            <a:fillRect/>
          </a:stretch>
        </p:blipFill>
        <p:spPr>
          <a:xfrm>
            <a:off x="5867400" y="1981200"/>
            <a:ext cx="3466330" cy="3810000"/>
          </a:xfrm>
          <a:prstGeom prst="rect">
            <a:avLst/>
          </a:prstGeom>
        </p:spPr>
      </p:pic>
    </p:spTree>
    <p:extLst>
      <p:ext uri="{BB962C8B-B14F-4D97-AF65-F5344CB8AC3E}">
        <p14:creationId xmlns:p14="http://schemas.microsoft.com/office/powerpoint/2010/main" val="2965543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Removal Of Front </a:t>
            </a:r>
            <a:r>
              <a:rPr lang="en-US" dirty="0"/>
              <a:t>E</a:t>
            </a:r>
            <a:r>
              <a:rPr lang="en-US" dirty="0" smtClean="0"/>
              <a:t>nd </a:t>
            </a:r>
            <a:r>
              <a:rPr lang="en-US" dirty="0"/>
              <a:t>S</a:t>
            </a:r>
            <a:r>
              <a:rPr lang="en-US" dirty="0" smtClean="0"/>
              <a:t>uspension</a:t>
            </a:r>
            <a:endParaRPr lang="en-US" dirty="0"/>
          </a:p>
        </p:txBody>
      </p:sp>
      <p:sp>
        <p:nvSpPr>
          <p:cNvPr id="3" name="Content Placeholder 2"/>
          <p:cNvSpPr>
            <a:spLocks noGrp="1"/>
          </p:cNvSpPr>
          <p:nvPr>
            <p:ph idx="1"/>
          </p:nvPr>
        </p:nvSpPr>
        <p:spPr>
          <a:xfrm>
            <a:off x="609601" y="2057400"/>
            <a:ext cx="6553200" cy="3992563"/>
          </a:xfrm>
        </p:spPr>
        <p:txBody>
          <a:bodyPr/>
          <a:lstStyle/>
          <a:p>
            <a:r>
              <a:rPr lang="en-US" dirty="0" smtClean="0"/>
              <a:t>The company we ordered the mustang II IFS front end kit from took two months to ship us all the parts</a:t>
            </a:r>
          </a:p>
          <a:p>
            <a:r>
              <a:rPr lang="en-US" dirty="0" smtClean="0"/>
              <a:t>After all the parts were shipped it was discovered that the shocks included with the kit were not the correct shocks.</a:t>
            </a:r>
          </a:p>
          <a:p>
            <a:r>
              <a:rPr lang="en-US" dirty="0" smtClean="0"/>
              <a:t>Due to time constraints the suspension was removed and a threaded rod was bolted in place so assembly could proceed.</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19</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1" y="2057400"/>
            <a:ext cx="4673600" cy="3505200"/>
          </a:xfrm>
          <a:prstGeom prst="rect">
            <a:avLst/>
          </a:prstGeom>
        </p:spPr>
      </p:pic>
    </p:spTree>
    <p:extLst>
      <p:ext uri="{BB962C8B-B14F-4D97-AF65-F5344CB8AC3E}">
        <p14:creationId xmlns:p14="http://schemas.microsoft.com/office/powerpoint/2010/main" val="1939970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Executive Summary</a:t>
            </a:r>
            <a:endParaRPr lang="en-US" dirty="0"/>
          </a:p>
        </p:txBody>
      </p:sp>
      <p:sp>
        <p:nvSpPr>
          <p:cNvPr id="3" name="Content Placeholder 2"/>
          <p:cNvSpPr>
            <a:spLocks noGrp="1"/>
          </p:cNvSpPr>
          <p:nvPr>
            <p:ph idx="1"/>
          </p:nvPr>
        </p:nvSpPr>
        <p:spPr>
          <a:xfrm>
            <a:off x="762000" y="1905000"/>
            <a:ext cx="10896600" cy="4343400"/>
          </a:xfrm>
        </p:spPr>
        <p:txBody>
          <a:bodyPr>
            <a:normAutofit lnSpcReduction="10000"/>
          </a:bodyPr>
          <a:lstStyle/>
          <a:p>
            <a:pPr>
              <a:buFont typeface="Wingdings" panose="05000000000000000000" pitchFamily="2" charset="2"/>
              <a:buChar char="§"/>
            </a:pPr>
            <a:r>
              <a:rPr lang="en-US" dirty="0" smtClean="0"/>
              <a:t>The development of the Pedibus surrounded  the idea to provide </a:t>
            </a:r>
            <a:r>
              <a:rPr lang="en-US" dirty="0"/>
              <a:t>an eco-friendly </a:t>
            </a:r>
            <a:r>
              <a:rPr lang="en-US" dirty="0" smtClean="0"/>
              <a:t>and environmentally safe traveling </a:t>
            </a:r>
            <a:r>
              <a:rPr lang="en-US" dirty="0"/>
              <a:t>entertainment </a:t>
            </a:r>
            <a:r>
              <a:rPr lang="en-US" dirty="0" smtClean="0"/>
              <a:t>vehicle </a:t>
            </a:r>
            <a:r>
              <a:rPr lang="en-US" dirty="0"/>
              <a:t>to attract people of all ages and </a:t>
            </a:r>
            <a:r>
              <a:rPr lang="en-US" dirty="0" smtClean="0"/>
              <a:t>professions. </a:t>
            </a:r>
            <a:endParaRPr lang="en-US" dirty="0"/>
          </a:p>
          <a:p>
            <a:pPr>
              <a:buFont typeface="Wingdings" panose="05000000000000000000" pitchFamily="2" charset="2"/>
              <a:buChar char="§"/>
            </a:pPr>
            <a:r>
              <a:rPr lang="en-US" dirty="0" smtClean="0"/>
              <a:t>Our goal: Build and design a fully-operating </a:t>
            </a:r>
            <a:r>
              <a:rPr lang="en-US" dirty="0" err="1" smtClean="0"/>
              <a:t>pedibus</a:t>
            </a:r>
            <a:r>
              <a:rPr lang="en-US" dirty="0" smtClean="0"/>
              <a:t> prototype that will be used as a guide for future manufacturing, reproduction, and advertising purposes.</a:t>
            </a:r>
          </a:p>
          <a:p>
            <a:pPr>
              <a:buFont typeface="Wingdings" panose="05000000000000000000" pitchFamily="2" charset="2"/>
              <a:buChar char="§"/>
            </a:pPr>
            <a:r>
              <a:rPr lang="en-US" dirty="0" smtClean="0"/>
              <a:t>Throughout the past school year, the development has undergone a series of processes that included research, design, finance, analysis, manufacturing, and testing. </a:t>
            </a:r>
          </a:p>
          <a:p>
            <a:pPr>
              <a:buFont typeface="Wingdings" panose="05000000000000000000" pitchFamily="2" charset="2"/>
              <a:buChar char="§"/>
            </a:pPr>
            <a:r>
              <a:rPr lang="en-US" dirty="0" smtClean="0"/>
              <a:t>Overall Accomplishment: The fully-operating Pedibus prototype has been manufactured  and tested for reliability, safety, and operation.</a:t>
            </a:r>
          </a:p>
          <a:p>
            <a:pPr marL="0" indent="0">
              <a:buNone/>
            </a:pPr>
            <a:endParaRPr lang="en-US" sz="2000" dirty="0" smtClean="0"/>
          </a:p>
        </p:txBody>
      </p:sp>
      <p:sp>
        <p:nvSpPr>
          <p:cNvPr id="4" name="Slide Number Placeholder 3"/>
          <p:cNvSpPr>
            <a:spLocks noGrp="1"/>
          </p:cNvSpPr>
          <p:nvPr>
            <p:ph type="sldNum" sz="quarter" idx="12"/>
          </p:nvPr>
        </p:nvSpPr>
        <p:spPr/>
        <p:txBody>
          <a:bodyPr>
            <a:normAutofit/>
          </a:bodyPr>
          <a:lstStyle/>
          <a:p>
            <a:fld id="{CFE4BAC9-6D41-4691-9299-18EF07EF0177}" type="slidenum">
              <a:rPr lang="en-US" smtClean="0"/>
              <a:t>2</a:t>
            </a:fld>
            <a:endParaRPr lang="en-US"/>
          </a:p>
        </p:txBody>
      </p:sp>
    </p:spTree>
    <p:extLst>
      <p:ext uri="{BB962C8B-B14F-4D97-AF65-F5344CB8AC3E}">
        <p14:creationId xmlns:p14="http://schemas.microsoft.com/office/powerpoint/2010/main" val="25002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Steps In </a:t>
            </a:r>
            <a:r>
              <a:rPr lang="en-US" dirty="0"/>
              <a:t>A</a:t>
            </a:r>
            <a:r>
              <a:rPr lang="en-US" dirty="0" smtClean="0"/>
              <a:t>ssembly</a:t>
            </a:r>
            <a:endParaRPr lang="en-US" dirty="0"/>
          </a:p>
        </p:txBody>
      </p:sp>
      <p:sp>
        <p:nvSpPr>
          <p:cNvPr id="3" name="Content Placeholder 2"/>
          <p:cNvSpPr>
            <a:spLocks noGrp="1"/>
          </p:cNvSpPr>
          <p:nvPr>
            <p:ph idx="1"/>
          </p:nvPr>
        </p:nvSpPr>
        <p:spPr>
          <a:xfrm>
            <a:off x="378885" y="2057400"/>
            <a:ext cx="9435663" cy="3992563"/>
          </a:xfrm>
        </p:spPr>
        <p:txBody>
          <a:bodyPr>
            <a:normAutofit fontScale="85000" lnSpcReduction="20000"/>
          </a:bodyPr>
          <a:lstStyle/>
          <a:p>
            <a:r>
              <a:rPr lang="en-US" dirty="0" smtClean="0"/>
              <a:t>Connected rear end to steel supports</a:t>
            </a:r>
          </a:p>
          <a:p>
            <a:r>
              <a:rPr lang="en-US" dirty="0" smtClean="0"/>
              <a:t>Connected front end to steel supports</a:t>
            </a:r>
          </a:p>
          <a:p>
            <a:r>
              <a:rPr lang="en-US" dirty="0" smtClean="0"/>
              <a:t>Attached aluminum cross members to steel supports</a:t>
            </a:r>
          </a:p>
          <a:p>
            <a:r>
              <a:rPr lang="en-US" dirty="0" smtClean="0"/>
              <a:t>Assembled and attached bike parts</a:t>
            </a:r>
          </a:p>
          <a:p>
            <a:r>
              <a:rPr lang="en-US" dirty="0" smtClean="0"/>
              <a:t>Assembled drive shaft and connected bike parts and rear differential</a:t>
            </a:r>
          </a:p>
          <a:p>
            <a:r>
              <a:rPr lang="en-US" dirty="0" smtClean="0"/>
              <a:t>Installed walking platform</a:t>
            </a:r>
          </a:p>
          <a:p>
            <a:r>
              <a:rPr lang="en-US" dirty="0" smtClean="0"/>
              <a:t>Installed brakes, steering, and driver seat</a:t>
            </a:r>
          </a:p>
          <a:p>
            <a:r>
              <a:rPr lang="en-US" dirty="0" smtClean="0"/>
              <a:t>Installed handlebars</a:t>
            </a:r>
          </a:p>
          <a:p>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20</a:t>
            </a:fld>
            <a:endParaRPr lang="en-US"/>
          </a:p>
        </p:txBody>
      </p:sp>
    </p:spTree>
    <p:extLst>
      <p:ext uri="{BB962C8B-B14F-4D97-AF65-F5344CB8AC3E}">
        <p14:creationId xmlns:p14="http://schemas.microsoft.com/office/powerpoint/2010/main" val="2843774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Future Recommendations</a:t>
            </a:r>
            <a:endParaRPr lang="en-US" dirty="0"/>
          </a:p>
        </p:txBody>
      </p:sp>
      <p:sp>
        <p:nvSpPr>
          <p:cNvPr id="3" name="Content Placeholder 2"/>
          <p:cNvSpPr>
            <a:spLocks noGrp="1"/>
          </p:cNvSpPr>
          <p:nvPr>
            <p:ph idx="1"/>
          </p:nvPr>
        </p:nvSpPr>
        <p:spPr>
          <a:xfrm>
            <a:off x="838200" y="2057400"/>
            <a:ext cx="10972801" cy="3992563"/>
          </a:xfrm>
        </p:spPr>
        <p:txBody>
          <a:bodyPr>
            <a:normAutofit/>
          </a:bodyPr>
          <a:lstStyle/>
          <a:p>
            <a:pPr>
              <a:buFont typeface="Wingdings" charset="2"/>
              <a:buChar char="§"/>
            </a:pPr>
            <a:r>
              <a:rPr lang="en-US" dirty="0" smtClean="0"/>
              <a:t>Use a cheaper commercial front end or design one. </a:t>
            </a:r>
          </a:p>
          <a:p>
            <a:pPr lvl="1">
              <a:buFont typeface="Wingdings" charset="2"/>
              <a:buChar char="§"/>
            </a:pPr>
            <a:r>
              <a:rPr lang="en-US" dirty="0" smtClean="0"/>
              <a:t>A Mazda </a:t>
            </a:r>
            <a:r>
              <a:rPr lang="en-US" dirty="0" err="1"/>
              <a:t>M</a:t>
            </a:r>
            <a:r>
              <a:rPr lang="en-US" dirty="0" err="1" smtClean="0"/>
              <a:t>iada</a:t>
            </a:r>
            <a:r>
              <a:rPr lang="en-US" dirty="0" smtClean="0"/>
              <a:t> front end has been recommended as a replacement for the Mustang II because of its simplicity and low cost.</a:t>
            </a:r>
          </a:p>
          <a:p>
            <a:pPr>
              <a:buFont typeface="Wingdings" charset="2"/>
              <a:buChar char="§"/>
            </a:pPr>
            <a:r>
              <a:rPr lang="en-US" dirty="0" smtClean="0">
                <a:solidFill>
                  <a:schemeClr val="tx1"/>
                </a:solidFill>
              </a:rPr>
              <a:t>Construct an all steel structural frame instead of a steel and aluminum combination.</a:t>
            </a:r>
          </a:p>
          <a:p>
            <a:pPr lvl="1">
              <a:buFont typeface="Wingdings" charset="2"/>
              <a:buChar char="§"/>
            </a:pPr>
            <a:r>
              <a:rPr lang="en-US" dirty="0" smtClean="0">
                <a:solidFill>
                  <a:schemeClr val="tx1"/>
                </a:solidFill>
              </a:rPr>
              <a:t>The savings in weight were defeated by the increased complexity in manufacturing</a:t>
            </a:r>
          </a:p>
          <a:p>
            <a:pPr>
              <a:buFont typeface="Wingdings" charset="2"/>
              <a:buChar char="§"/>
            </a:pPr>
            <a:r>
              <a:rPr lang="en-US" dirty="0" smtClean="0">
                <a:solidFill>
                  <a:schemeClr val="tx1"/>
                </a:solidFill>
              </a:rPr>
              <a:t>Implement a method for changing gear ratio.</a:t>
            </a:r>
          </a:p>
          <a:p>
            <a:pPr lvl="1">
              <a:buFont typeface="Wingdings" charset="2"/>
              <a:buChar char="§"/>
            </a:pPr>
            <a:r>
              <a:rPr lang="en-US" dirty="0" smtClean="0">
                <a:solidFill>
                  <a:schemeClr val="tx1"/>
                </a:solidFill>
              </a:rPr>
              <a:t>Max speed is currently limited by pedaling cadence not by power requirement.</a:t>
            </a:r>
          </a:p>
        </p:txBody>
      </p:sp>
      <p:sp>
        <p:nvSpPr>
          <p:cNvPr id="6" name="TextBox 5"/>
          <p:cNvSpPr txBox="1"/>
          <p:nvPr/>
        </p:nvSpPr>
        <p:spPr>
          <a:xfrm>
            <a:off x="10033208" y="6469062"/>
            <a:ext cx="1259632" cy="261610"/>
          </a:xfrm>
          <a:prstGeom prst="rect">
            <a:avLst/>
          </a:prstGeom>
          <a:noFill/>
        </p:spPr>
        <p:txBody>
          <a:bodyPr wrap="square" rtlCol="0">
            <a:spAutoFit/>
          </a:bodyPr>
          <a:lstStyle/>
          <a:p>
            <a:r>
              <a:rPr lang="en-US" sz="1100" dirty="0" smtClean="0">
                <a:solidFill>
                  <a:schemeClr val="tx1">
                    <a:lumMod val="50000"/>
                    <a:lumOff val="50000"/>
                  </a:schemeClr>
                </a:solidFill>
              </a:rPr>
              <a:t>Andrew Galan</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68313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Budget</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22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365945212"/>
              </p:ext>
            </p:extLst>
          </p:nvPr>
        </p:nvGraphicFramePr>
        <p:xfrm>
          <a:off x="378889" y="1742872"/>
          <a:ext cx="11432112" cy="4657924"/>
        </p:xfrm>
        <a:graphic>
          <a:graphicData uri="http://schemas.openxmlformats.org/drawingml/2006/table">
            <a:tbl>
              <a:tblPr>
                <a:tableStyleId>{3B4B98B0-60AC-42C2-AFA5-B58CD77FA1E5}</a:tableStyleId>
              </a:tblPr>
              <a:tblGrid>
                <a:gridCol w="2876254"/>
                <a:gridCol w="172309"/>
                <a:gridCol w="188878"/>
                <a:gridCol w="944392"/>
                <a:gridCol w="944392"/>
                <a:gridCol w="357874"/>
                <a:gridCol w="3393184"/>
                <a:gridCol w="636223"/>
                <a:gridCol w="188878"/>
                <a:gridCol w="785336"/>
                <a:gridCol w="944392"/>
              </a:tblGrid>
              <a:tr h="287527">
                <a:tc>
                  <a:txBody>
                    <a:bodyPr/>
                    <a:lstStyle/>
                    <a:p>
                      <a:pPr algn="l" rtl="0" fontAlgn="b"/>
                      <a:r>
                        <a:rPr lang="en-US" sz="1600" u="none" strike="noStrike" dirty="0">
                          <a:effectLst/>
                        </a:rPr>
                        <a:t>BOM</a:t>
                      </a:r>
                      <a:endParaRPr lang="en-US" sz="1600" b="0" i="0" u="none" strike="noStrike" dirty="0">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a:t>
                      </a:r>
                      <a:endParaRPr lang="en-US" sz="1600" b="0" i="0" u="none" strike="noStrike">
                        <a:solidFill>
                          <a:srgbClr val="000000"/>
                        </a:solidFill>
                        <a:effectLst/>
                        <a:latin typeface="Calibri" panose="020F0502020204030204" pitchFamily="34" charset="0"/>
                      </a:endParaRPr>
                    </a:p>
                  </a:txBody>
                  <a:tcPr marL="8220" marR="8220" marT="8220" marB="0" anchor="b"/>
                </a:tc>
                <a:tc gridSpan="2">
                  <a:txBody>
                    <a:bodyPr/>
                    <a:lstStyle/>
                    <a:p>
                      <a:pPr algn="l" rtl="0" fontAlgn="b"/>
                      <a:r>
                        <a:rPr lang="en-US" sz="1600" u="none" strike="noStrike">
                          <a:effectLst/>
                        </a:rPr>
                        <a:t>Price Per Item</a:t>
                      </a:r>
                      <a:endParaRPr lang="en-US" sz="1600" b="0" i="0" u="none" strike="noStrike">
                        <a:solidFill>
                          <a:srgbClr val="000000"/>
                        </a:solidFill>
                        <a:effectLst/>
                        <a:latin typeface="Calibri" panose="020F0502020204030204" pitchFamily="34" charset="0"/>
                      </a:endParaRPr>
                    </a:p>
                  </a:txBody>
                  <a:tcPr marL="8220" marR="8220" marT="8220" marB="0" anchor="b"/>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a:effectLst/>
                        </a:rPr>
                        <a:t>BOM</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a:t>
                      </a:r>
                      <a:endParaRPr lang="en-US" sz="1600" b="0" i="0" u="none" strike="noStrike">
                        <a:solidFill>
                          <a:srgbClr val="000000"/>
                        </a:solidFill>
                        <a:effectLst/>
                        <a:latin typeface="Calibri" panose="020F0502020204030204" pitchFamily="34" charset="0"/>
                      </a:endParaRPr>
                    </a:p>
                  </a:txBody>
                  <a:tcPr marL="8220" marR="8220" marT="8220" marB="0" anchor="b"/>
                </a:tc>
                <a:tc gridSpan="2">
                  <a:txBody>
                    <a:bodyPr/>
                    <a:lstStyle/>
                    <a:p>
                      <a:pPr algn="l" rtl="0" fontAlgn="b"/>
                      <a:r>
                        <a:rPr lang="en-US" sz="1600" u="none" strike="noStrike">
                          <a:effectLst/>
                        </a:rPr>
                        <a:t>Price Per Item</a:t>
                      </a:r>
                      <a:endParaRPr lang="en-US" sz="1600" b="0" i="0" u="none" strike="noStrike">
                        <a:solidFill>
                          <a:srgbClr val="000000"/>
                        </a:solidFill>
                        <a:effectLst/>
                        <a:latin typeface="Calibri" panose="020F0502020204030204" pitchFamily="34" charset="0"/>
                      </a:endParaRPr>
                    </a:p>
                  </a:txBody>
                  <a:tcPr marL="8220" marR="8220" marT="8220" marB="0" anchor="b"/>
                </a:tc>
                <a:tc hMerge="1">
                  <a:txBody>
                    <a:bodyPr/>
                    <a:lstStyle/>
                    <a:p>
                      <a:endParaRPr lang="en-US"/>
                    </a:p>
                  </a:txBody>
                  <a:tcPr/>
                </a:tc>
              </a:tr>
              <a:tr h="287527">
                <a:tc>
                  <a:txBody>
                    <a:bodyPr/>
                    <a:lstStyle/>
                    <a:p>
                      <a:pPr algn="l" rtl="0" fontAlgn="b"/>
                      <a:r>
                        <a:rPr lang="en-US" sz="1600" u="none" strike="noStrike">
                          <a:effectLst/>
                        </a:rPr>
                        <a:t>Steel Frame</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$250.00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$250.00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a:effectLst/>
                        </a:rPr>
                        <a:t>Rear Axle U-Joint</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$81.00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$81.00 </a:t>
                      </a:r>
                      <a:endParaRPr lang="en-US" sz="1600" b="0" i="0" u="none" strike="noStrike">
                        <a:solidFill>
                          <a:srgbClr val="000000"/>
                        </a:solidFill>
                        <a:effectLst/>
                        <a:latin typeface="Calibri" panose="020F0502020204030204" pitchFamily="34" charset="0"/>
                      </a:endParaRPr>
                    </a:p>
                  </a:txBody>
                  <a:tcPr marL="8220" marR="8220" marT="8220" marB="0" anchor="b"/>
                </a:tc>
              </a:tr>
              <a:tr h="344026">
                <a:tc>
                  <a:txBody>
                    <a:bodyPr/>
                    <a:lstStyle/>
                    <a:p>
                      <a:pPr algn="l" rtl="0" fontAlgn="b"/>
                      <a:r>
                        <a:rPr lang="en-US" sz="1600" u="none" strike="noStrike">
                          <a:effectLst/>
                        </a:rPr>
                        <a:t>Aluminum Frame</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$459.00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$459.00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a:effectLst/>
                        </a:rPr>
                        <a:t>2 U Joint Steering Shaft</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8220" marR="8220" marT="8220" marB="0" anchor="b"/>
                </a:tc>
                <a:tc>
                  <a:txBody>
                    <a:bodyPr/>
                    <a:lstStyle/>
                    <a:p>
                      <a:pPr algn="ctr" rtl="0"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$170.00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$170.00 </a:t>
                      </a:r>
                      <a:endParaRPr lang="en-US" sz="1600" b="0" i="0" u="none" strike="noStrike">
                        <a:solidFill>
                          <a:srgbClr val="000000"/>
                        </a:solidFill>
                        <a:effectLst/>
                        <a:latin typeface="Calibri" panose="020F0502020204030204" pitchFamily="34" charset="0"/>
                      </a:endParaRPr>
                    </a:p>
                  </a:txBody>
                  <a:tcPr marL="8220" marR="8220" marT="8220" marB="0" anchor="b"/>
                </a:tc>
              </a:tr>
              <a:tr h="344026">
                <a:tc>
                  <a:txBody>
                    <a:bodyPr/>
                    <a:lstStyle/>
                    <a:p>
                      <a:pPr algn="l" rtl="0" fontAlgn="b"/>
                      <a:r>
                        <a:rPr lang="en-US" sz="1600" u="none" strike="noStrike">
                          <a:effectLst/>
                        </a:rPr>
                        <a:t>Pillow Blocks</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$30.00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$120.00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a:effectLst/>
                        </a:rPr>
                        <a:t>Additional steering Ujoint</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8220" marR="8220" marT="8220" marB="0" anchor="b"/>
                </a:tc>
                <a:tc>
                  <a:txBody>
                    <a:bodyPr/>
                    <a:lstStyle/>
                    <a:p>
                      <a:pPr algn="ctr" rtl="0"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$45.63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$45.63 </a:t>
                      </a:r>
                      <a:endParaRPr lang="en-US" sz="1600" b="0" i="0" u="none" strike="noStrike">
                        <a:solidFill>
                          <a:srgbClr val="000000"/>
                        </a:solidFill>
                        <a:effectLst/>
                        <a:latin typeface="Calibri" panose="020F0502020204030204" pitchFamily="34" charset="0"/>
                      </a:endParaRPr>
                    </a:p>
                  </a:txBody>
                  <a:tcPr marL="8220" marR="8220" marT="8220" marB="0" anchor="b"/>
                </a:tc>
              </a:tr>
              <a:tr h="344026">
                <a:tc>
                  <a:txBody>
                    <a:bodyPr/>
                    <a:lstStyle/>
                    <a:p>
                      <a:pPr algn="l" rtl="0" fontAlgn="b"/>
                      <a:r>
                        <a:rPr lang="en-US" sz="1600" u="none" strike="noStrike">
                          <a:effectLst/>
                        </a:rPr>
                        <a:t>3/4 inch Cold Rolled Drive Shaft</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$100.00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$100.00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a:effectLst/>
                        </a:rPr>
                        <a:t>U Bolts</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8220" marR="8220" marT="8220" marB="0" anchor="b"/>
                </a:tc>
                <a:tc>
                  <a:txBody>
                    <a:bodyPr/>
                    <a:lstStyle/>
                    <a:p>
                      <a:pPr algn="ctr" rtl="0"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$14.00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$56.00 </a:t>
                      </a:r>
                      <a:endParaRPr lang="en-US" sz="1600" b="0" i="0" u="none" strike="noStrike">
                        <a:solidFill>
                          <a:srgbClr val="000000"/>
                        </a:solidFill>
                        <a:effectLst/>
                        <a:latin typeface="Calibri" panose="020F0502020204030204" pitchFamily="34" charset="0"/>
                      </a:endParaRPr>
                    </a:p>
                  </a:txBody>
                  <a:tcPr marL="8220" marR="8220" marT="8220" marB="0" anchor="b"/>
                </a:tc>
              </a:tr>
              <a:tr h="344026">
                <a:tc>
                  <a:txBody>
                    <a:bodyPr/>
                    <a:lstStyle/>
                    <a:p>
                      <a:pPr algn="l" rtl="0" fontAlgn="b"/>
                      <a:r>
                        <a:rPr lang="en-US" sz="1600" u="none" strike="noStrike">
                          <a:effectLst/>
                        </a:rPr>
                        <a:t>Mustang II Ifs</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$1,350.00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$1,350.00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a:effectLst/>
                        </a:rPr>
                        <a:t>Brake Pedal and Master cylinder</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8220" marR="8220" marT="8220" marB="0" anchor="b"/>
                </a:tc>
                <a:tc>
                  <a:txBody>
                    <a:bodyPr/>
                    <a:lstStyle/>
                    <a:p>
                      <a:pPr algn="ctr" rtl="0"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$133.00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$133.00 </a:t>
                      </a:r>
                      <a:endParaRPr lang="en-US" sz="1600" b="0" i="0" u="none" strike="noStrike">
                        <a:solidFill>
                          <a:srgbClr val="000000"/>
                        </a:solidFill>
                        <a:effectLst/>
                        <a:latin typeface="Calibri" panose="020F0502020204030204" pitchFamily="34" charset="0"/>
                      </a:endParaRPr>
                    </a:p>
                  </a:txBody>
                  <a:tcPr marL="8220" marR="8220" marT="8220" marB="0" anchor="b"/>
                </a:tc>
              </a:tr>
              <a:tr h="344026">
                <a:tc>
                  <a:txBody>
                    <a:bodyPr/>
                    <a:lstStyle/>
                    <a:p>
                      <a:pPr algn="l" rtl="0" fontAlgn="b"/>
                      <a:r>
                        <a:rPr lang="en-US" sz="1600" u="none" strike="noStrike">
                          <a:effectLst/>
                        </a:rPr>
                        <a:t>Rear Axle and Differential</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$140.00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$140.00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a:effectLst/>
                        </a:rPr>
                        <a:t>Bottom Bracket Shell</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8220" marR="8220" marT="8220" marB="0" anchor="b"/>
                </a:tc>
                <a:tc>
                  <a:txBody>
                    <a:bodyPr/>
                    <a:lstStyle/>
                    <a:p>
                      <a:pPr algn="ctr" rtl="0"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$4.25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$34.00 </a:t>
                      </a:r>
                      <a:endParaRPr lang="en-US" sz="1600" b="0" i="0" u="none" strike="noStrike">
                        <a:solidFill>
                          <a:srgbClr val="000000"/>
                        </a:solidFill>
                        <a:effectLst/>
                        <a:latin typeface="Calibri" panose="020F0502020204030204" pitchFamily="34" charset="0"/>
                      </a:endParaRPr>
                    </a:p>
                  </a:txBody>
                  <a:tcPr marL="8220" marR="8220" marT="8220" marB="0" anchor="b"/>
                </a:tc>
              </a:tr>
              <a:tr h="344026">
                <a:tc>
                  <a:txBody>
                    <a:bodyPr/>
                    <a:lstStyle/>
                    <a:p>
                      <a:pPr algn="l" rtl="0" fontAlgn="b"/>
                      <a:r>
                        <a:rPr lang="en-US" sz="1600" u="none" strike="noStrike">
                          <a:effectLst/>
                        </a:rPr>
                        <a:t>Camaro drive shaft</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$48.00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$48.00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a:effectLst/>
                        </a:rPr>
                        <a:t>Seat post clamps</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8220" marR="8220" marT="8220" marB="0" anchor="b"/>
                </a:tc>
                <a:tc>
                  <a:txBody>
                    <a:bodyPr/>
                    <a:lstStyle/>
                    <a:p>
                      <a:pPr algn="ctr" rtl="0"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$8.00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$64.00 </a:t>
                      </a:r>
                      <a:endParaRPr lang="en-US" sz="1600" b="0" i="0" u="none" strike="noStrike">
                        <a:solidFill>
                          <a:srgbClr val="000000"/>
                        </a:solidFill>
                        <a:effectLst/>
                        <a:latin typeface="Calibri" panose="020F0502020204030204" pitchFamily="34" charset="0"/>
                      </a:endParaRPr>
                    </a:p>
                  </a:txBody>
                  <a:tcPr marL="8220" marR="8220" marT="8220" marB="0" anchor="b"/>
                </a:tc>
              </a:tr>
              <a:tr h="344026">
                <a:tc>
                  <a:txBody>
                    <a:bodyPr/>
                    <a:lstStyle/>
                    <a:p>
                      <a:pPr algn="l" rtl="0" fontAlgn="b"/>
                      <a:r>
                        <a:rPr lang="en-US" sz="1600" u="none" strike="noStrike">
                          <a:effectLst/>
                        </a:rPr>
                        <a:t>Bike Crank</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$45.00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$360.00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a:effectLst/>
                        </a:rPr>
                        <a:t>Aluminum Billet</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8220" marR="8220" marT="8220" marB="0" anchor="b"/>
                </a:tc>
                <a:tc>
                  <a:txBody>
                    <a:bodyPr/>
                    <a:lstStyle/>
                    <a:p>
                      <a:pPr algn="ctr" rtl="0"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$59.54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$59.54 </a:t>
                      </a:r>
                      <a:endParaRPr lang="en-US" sz="1600" b="0" i="0" u="none" strike="noStrike">
                        <a:solidFill>
                          <a:srgbClr val="000000"/>
                        </a:solidFill>
                        <a:effectLst/>
                        <a:latin typeface="Calibri" panose="020F0502020204030204" pitchFamily="34" charset="0"/>
                      </a:endParaRPr>
                    </a:p>
                  </a:txBody>
                  <a:tcPr marL="8220" marR="8220" marT="8220" marB="0" anchor="b"/>
                </a:tc>
              </a:tr>
              <a:tr h="344026">
                <a:tc>
                  <a:txBody>
                    <a:bodyPr/>
                    <a:lstStyle/>
                    <a:p>
                      <a:pPr algn="l" rtl="0" fontAlgn="b"/>
                      <a:r>
                        <a:rPr lang="en-US" sz="1600" u="none" strike="noStrike">
                          <a:effectLst/>
                        </a:rPr>
                        <a:t>Bike Seat</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$17.00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$136.00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a:effectLst/>
                        </a:rPr>
                        <a:t>Steel round stock</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8220" marR="8220" marT="8220" marB="0" anchor="b"/>
                </a:tc>
                <a:tc>
                  <a:txBody>
                    <a:bodyPr/>
                    <a:lstStyle/>
                    <a:p>
                      <a:pPr algn="ctr" rtl="0"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$48.00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$48.00 </a:t>
                      </a:r>
                      <a:endParaRPr lang="en-US" sz="1600" b="0" i="0" u="none" strike="noStrike">
                        <a:solidFill>
                          <a:srgbClr val="000000"/>
                        </a:solidFill>
                        <a:effectLst/>
                        <a:latin typeface="Calibri" panose="020F0502020204030204" pitchFamily="34" charset="0"/>
                      </a:endParaRPr>
                    </a:p>
                  </a:txBody>
                  <a:tcPr marL="8220" marR="8220" marT="8220" marB="0" anchor="b"/>
                </a:tc>
              </a:tr>
              <a:tr h="344026">
                <a:tc>
                  <a:txBody>
                    <a:bodyPr/>
                    <a:lstStyle/>
                    <a:p>
                      <a:pPr algn="l" rtl="0" fontAlgn="b"/>
                      <a:r>
                        <a:rPr lang="en-US" sz="1600" u="none" strike="noStrike">
                          <a:effectLst/>
                        </a:rPr>
                        <a:t>Bike Chain</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$30.00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$240.00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a:effectLst/>
                        </a:rPr>
                        <a:t>brake lines and fluid</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8220" marR="8220" marT="8220" marB="0" anchor="b"/>
                </a:tc>
                <a:tc>
                  <a:txBody>
                    <a:bodyPr/>
                    <a:lstStyle/>
                    <a:p>
                      <a:pPr algn="ctr" rtl="0"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$55.00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$55.00 </a:t>
                      </a:r>
                      <a:endParaRPr lang="en-US" sz="1600" b="0" i="0" u="none" strike="noStrike">
                        <a:solidFill>
                          <a:srgbClr val="000000"/>
                        </a:solidFill>
                        <a:effectLst/>
                        <a:latin typeface="Calibri" panose="020F0502020204030204" pitchFamily="34" charset="0"/>
                      </a:endParaRPr>
                    </a:p>
                  </a:txBody>
                  <a:tcPr marL="8220" marR="8220" marT="8220" marB="0" anchor="b"/>
                </a:tc>
              </a:tr>
              <a:tr h="344026">
                <a:tc>
                  <a:txBody>
                    <a:bodyPr/>
                    <a:lstStyle/>
                    <a:p>
                      <a:pPr algn="l" rtl="0" fontAlgn="b"/>
                      <a:r>
                        <a:rPr lang="en-US" sz="1600" u="none" strike="noStrike">
                          <a:effectLst/>
                        </a:rPr>
                        <a:t>Free Wheel gear</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$25.00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$200.00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a:effectLst/>
                        </a:rPr>
                        <a:t>Steel Plate</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8220" marR="8220" marT="8220" marB="0" anchor="b"/>
                </a:tc>
                <a:tc>
                  <a:txBody>
                    <a:bodyPr/>
                    <a:lstStyle/>
                    <a:p>
                      <a:pPr algn="ctr" rtl="0"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$45.54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$91.08 </a:t>
                      </a:r>
                      <a:endParaRPr lang="en-US" sz="1600" b="0" i="0" u="none" strike="noStrike">
                        <a:solidFill>
                          <a:srgbClr val="000000"/>
                        </a:solidFill>
                        <a:effectLst/>
                        <a:latin typeface="Calibri" panose="020F0502020204030204" pitchFamily="34" charset="0"/>
                      </a:endParaRPr>
                    </a:p>
                  </a:txBody>
                  <a:tcPr marL="8220" marR="8220" marT="8220" marB="0" anchor="b"/>
                </a:tc>
              </a:tr>
              <a:tr h="344026">
                <a:tc>
                  <a:txBody>
                    <a:bodyPr/>
                    <a:lstStyle/>
                    <a:p>
                      <a:pPr algn="l" rtl="0" fontAlgn="b"/>
                      <a:r>
                        <a:rPr lang="en-US" sz="1600" u="none" strike="noStrike">
                          <a:effectLst/>
                        </a:rPr>
                        <a:t>Wheels &amp; Tires</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$17.00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$68.00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dirty="0">
                          <a:effectLst/>
                        </a:rPr>
                        <a:t>nuts, bolts, lugs, degreaser</a:t>
                      </a:r>
                      <a:endParaRPr lang="en-US" sz="1600" b="0" i="0" u="none" strike="noStrike" dirty="0">
                        <a:solidFill>
                          <a:srgbClr val="000000"/>
                        </a:solidFill>
                        <a:effectLst/>
                        <a:latin typeface="Calibri" panose="020F0502020204030204" pitchFamily="34" charset="0"/>
                      </a:endParaRPr>
                    </a:p>
                  </a:txBody>
                  <a:tcPr marL="8220" marR="8220" marT="82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8220" marR="8220" marT="8220" marB="0" anchor="b"/>
                </a:tc>
                <a:tc>
                  <a:txBody>
                    <a:bodyPr/>
                    <a:lstStyle/>
                    <a:p>
                      <a:pPr algn="ctr" rtl="0"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$68.30 </a:t>
                      </a:r>
                      <a:endParaRPr lang="en-US" sz="1600" b="0"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dirty="0">
                          <a:effectLst/>
                        </a:rPr>
                        <a:t>$68.30 </a:t>
                      </a:r>
                      <a:endParaRPr lang="en-US" sz="1600" b="0" i="0" u="none" strike="noStrike" dirty="0">
                        <a:solidFill>
                          <a:srgbClr val="000000"/>
                        </a:solidFill>
                        <a:effectLst/>
                        <a:latin typeface="Calibri" panose="020F0502020204030204" pitchFamily="34" charset="0"/>
                      </a:endParaRPr>
                    </a:p>
                  </a:txBody>
                  <a:tcPr marL="8220" marR="8220" marT="8220" marB="0" anchor="b"/>
                </a:tc>
              </a:tr>
              <a:tr h="298584">
                <a:tc>
                  <a:txBody>
                    <a:bodyPr/>
                    <a:lstStyle/>
                    <a:p>
                      <a:pPr algn="l" fontAlgn="b"/>
                      <a:endParaRPr lang="en-US" sz="9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220" marR="8220" marT="822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b="1" u="none" strike="noStrike" dirty="0">
                          <a:effectLst/>
                        </a:rPr>
                        <a:t>Total</a:t>
                      </a:r>
                      <a:endParaRPr lang="en-US" sz="1600" b="1" i="0" u="none" strike="noStrike" dirty="0">
                        <a:solidFill>
                          <a:srgbClr val="000000"/>
                        </a:solidFill>
                        <a:effectLst/>
                        <a:latin typeface="Calibri" panose="020F0502020204030204" pitchFamily="34" charset="0"/>
                      </a:endParaRPr>
                    </a:p>
                  </a:txBody>
                  <a:tcPr marL="8220" marR="8220" marT="8220" marB="0" anchor="b"/>
                </a:tc>
                <a:tc>
                  <a:txBody>
                    <a:bodyPr/>
                    <a:lstStyle/>
                    <a:p>
                      <a:pPr algn="l" rtl="0"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8220" marR="8220" marT="8220" marB="0" anchor="b"/>
                </a:tc>
                <a:tc>
                  <a:txBody>
                    <a:bodyPr/>
                    <a:lstStyle/>
                    <a:p>
                      <a:pPr algn="ctr" rtl="0" fontAlgn="b"/>
                      <a:r>
                        <a:rPr lang="en-US" sz="1600" b="1" u="none" strike="noStrike" dirty="0">
                          <a:effectLst/>
                        </a:rPr>
                        <a:t>$4,376.55 </a:t>
                      </a:r>
                      <a:endParaRPr lang="en-US" sz="1600" b="1" i="0" u="none" strike="noStrike" dirty="0">
                        <a:solidFill>
                          <a:srgbClr val="000000"/>
                        </a:solidFill>
                        <a:effectLst/>
                        <a:latin typeface="Calibri" panose="020F0502020204030204" pitchFamily="34" charset="0"/>
                      </a:endParaRPr>
                    </a:p>
                  </a:txBody>
                  <a:tcPr marL="8220" marR="8220" marT="8220" marB="0" anchor="b"/>
                </a:tc>
              </a:tr>
            </a:tbl>
          </a:graphicData>
        </a:graphic>
      </p:graphicFrame>
    </p:spTree>
    <p:extLst>
      <p:ext uri="{BB962C8B-B14F-4D97-AF65-F5344CB8AC3E}">
        <p14:creationId xmlns:p14="http://schemas.microsoft.com/office/powerpoint/2010/main" val="2879496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Conclusion</a:t>
            </a:r>
            <a:endParaRPr lang="en-US" dirty="0"/>
          </a:p>
        </p:txBody>
      </p:sp>
      <p:sp>
        <p:nvSpPr>
          <p:cNvPr id="3" name="Content Placeholder 2"/>
          <p:cNvSpPr>
            <a:spLocks noGrp="1"/>
          </p:cNvSpPr>
          <p:nvPr>
            <p:ph idx="1"/>
          </p:nvPr>
        </p:nvSpPr>
        <p:spPr>
          <a:xfrm>
            <a:off x="533400" y="1905000"/>
            <a:ext cx="10134600" cy="4495800"/>
          </a:xfrm>
        </p:spPr>
        <p:txBody>
          <a:bodyPr>
            <a:normAutofit fontScale="92500" lnSpcReduction="10000"/>
          </a:bodyPr>
          <a:lstStyle/>
          <a:p>
            <a:pPr>
              <a:buFont typeface="Wingdings" charset="2"/>
              <a:buChar char="§"/>
            </a:pPr>
            <a:r>
              <a:rPr lang="en-US" dirty="0" smtClean="0"/>
              <a:t>The design and construction of the Pedibus has taken the entire time provided by these last two </a:t>
            </a:r>
            <a:r>
              <a:rPr lang="en-US" dirty="0" smtClean="0"/>
              <a:t>semesters and required the removal of several desirable components. </a:t>
            </a:r>
            <a:endParaRPr lang="en-US" dirty="0" smtClean="0"/>
          </a:p>
          <a:p>
            <a:pPr>
              <a:buFont typeface="Wingdings" charset="2"/>
              <a:buChar char="§"/>
            </a:pPr>
            <a:r>
              <a:rPr lang="en-US" dirty="0" smtClean="0"/>
              <a:t>Many of the original designs didn’t work and had to be redesigned.</a:t>
            </a:r>
          </a:p>
          <a:p>
            <a:pPr>
              <a:buFont typeface="Wingdings" charset="2"/>
              <a:buChar char="§"/>
            </a:pPr>
            <a:r>
              <a:rPr lang="en-US" dirty="0" smtClean="0"/>
              <a:t>The assembled </a:t>
            </a:r>
            <a:r>
              <a:rPr lang="en-US" dirty="0" err="1" smtClean="0"/>
              <a:t>pedibus</a:t>
            </a:r>
            <a:r>
              <a:rPr lang="en-US" dirty="0" smtClean="0"/>
              <a:t> prototype was a success with a top speed of ~5mph and can be powered by a single passenger.</a:t>
            </a:r>
            <a:endParaRPr lang="en-US" dirty="0" smtClean="0"/>
          </a:p>
          <a:p>
            <a:pPr>
              <a:buFont typeface="Wingdings" charset="2"/>
              <a:buChar char="§"/>
            </a:pPr>
            <a:r>
              <a:rPr lang="en-US" dirty="0" smtClean="0"/>
              <a:t>We encourage Mr. Goldstein to bring the project back next year to add a power assist electric motor, lights, speakers, etc…</a:t>
            </a:r>
          </a:p>
          <a:p>
            <a:pPr>
              <a:buFont typeface="Wingdings" charset="2"/>
              <a:buChar char="§"/>
            </a:pPr>
            <a:r>
              <a:rPr lang="en-US" dirty="0" smtClean="0"/>
              <a:t>A special thank you to Jeremy Phillips. The machinist in the engineering school machine shop. Without Jeremy’s constant help and advice we would not have completed the project.</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23</a:t>
            </a:fld>
            <a:endParaRPr lang="en-US"/>
          </a:p>
        </p:txBody>
      </p:sp>
    </p:spTree>
    <p:extLst>
      <p:ext uri="{BB962C8B-B14F-4D97-AF65-F5344CB8AC3E}">
        <p14:creationId xmlns:p14="http://schemas.microsoft.com/office/powerpoint/2010/main" val="9675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3333A4-2EF1-4B79-B68C-AB20E66B4822}" type="slidenum">
              <a:rPr lang="en-US" smtClean="0"/>
              <a:t>24</a:t>
            </a:fld>
            <a:endParaRPr lang="en-US"/>
          </a:p>
        </p:txBody>
      </p:sp>
      <p:sp>
        <p:nvSpPr>
          <p:cNvPr id="5" name="Rectangle 4"/>
          <p:cNvSpPr/>
          <p:nvPr/>
        </p:nvSpPr>
        <p:spPr>
          <a:xfrm>
            <a:off x="3124200" y="2667000"/>
            <a:ext cx="6341495" cy="2308324"/>
          </a:xfrm>
          <a:prstGeom prst="rect">
            <a:avLst/>
          </a:prstGeom>
          <a:noFill/>
        </p:spPr>
        <p:txBody>
          <a:bodyPr wrap="square" lIns="91440" tIns="45720" rIns="91440" bIns="45720">
            <a:spAutoFit/>
          </a:bodyPr>
          <a:lstStyle/>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300" endPos="45500" dir="5400000" sy="-100000" algn="bl" rotWithShape="0"/>
                </a:effectLst>
              </a:rPr>
              <a:t>Questions</a:t>
            </a:r>
          </a:p>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300" endPos="45500" dir="5400000" sy="-100000" algn="bl" rotWithShape="0"/>
                </a:effectLst>
              </a:rPr>
              <a:t>?</a:t>
            </a:r>
          </a:p>
        </p:txBody>
      </p:sp>
    </p:spTree>
    <p:extLst>
      <p:ext uri="{BB962C8B-B14F-4D97-AF65-F5344CB8AC3E}">
        <p14:creationId xmlns:p14="http://schemas.microsoft.com/office/powerpoint/2010/main" val="224594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Future Demonstration</a:t>
            </a:r>
            <a:endParaRPr lang="en-US" dirty="0"/>
          </a:p>
        </p:txBody>
      </p:sp>
      <p:sp>
        <p:nvSpPr>
          <p:cNvPr id="3" name="Content Placeholder 2"/>
          <p:cNvSpPr>
            <a:spLocks noGrp="1"/>
          </p:cNvSpPr>
          <p:nvPr>
            <p:ph idx="1"/>
          </p:nvPr>
        </p:nvSpPr>
        <p:spPr>
          <a:xfrm>
            <a:off x="533400" y="1905000"/>
            <a:ext cx="9435663" cy="3992563"/>
          </a:xfrm>
        </p:spPr>
        <p:txBody>
          <a:bodyPr/>
          <a:lstStyle/>
          <a:p>
            <a:pPr>
              <a:buFont typeface="Wingdings" panose="05000000000000000000" pitchFamily="2" charset="2"/>
              <a:buChar char="§"/>
            </a:pPr>
            <a:r>
              <a:rPr lang="en-US" dirty="0" smtClean="0"/>
              <a:t>The assembly of the prototype is still under construction. Upon completion and after testing, the </a:t>
            </a:r>
            <a:r>
              <a:rPr lang="en-US" dirty="0" err="1" smtClean="0"/>
              <a:t>pedibus</a:t>
            </a:r>
            <a:r>
              <a:rPr lang="en-US" dirty="0" smtClean="0"/>
              <a:t> will be ready for demonstration.</a:t>
            </a:r>
          </a:p>
          <a:p>
            <a:pPr>
              <a:buFont typeface="Wingdings" panose="05000000000000000000" pitchFamily="2" charset="2"/>
              <a:buChar char="§"/>
            </a:pPr>
            <a:r>
              <a:rPr lang="en-US" dirty="0"/>
              <a:t>P</a:t>
            </a:r>
            <a:r>
              <a:rPr lang="en-US" dirty="0" smtClean="0"/>
              <a:t>ublic demonstration will occur during the open house event hosted by the FSU Engineering department. </a:t>
            </a:r>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25</a:t>
            </a:fld>
            <a:endParaRPr lang="en-US"/>
          </a:p>
        </p:txBody>
      </p:sp>
    </p:spTree>
    <p:extLst>
      <p:ext uri="{BB962C8B-B14F-4D97-AF65-F5344CB8AC3E}">
        <p14:creationId xmlns:p14="http://schemas.microsoft.com/office/powerpoint/2010/main" val="339838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Needs Assessment</a:t>
            </a:r>
            <a:endParaRPr lang="en-US" dirty="0"/>
          </a:p>
        </p:txBody>
      </p:sp>
      <p:sp>
        <p:nvSpPr>
          <p:cNvPr id="3" name="Content Placeholder 2"/>
          <p:cNvSpPr>
            <a:spLocks noGrp="1"/>
          </p:cNvSpPr>
          <p:nvPr>
            <p:ph idx="1"/>
          </p:nvPr>
        </p:nvSpPr>
        <p:spPr>
          <a:xfrm>
            <a:off x="61385" y="1905000"/>
            <a:ext cx="7677651" cy="3992563"/>
          </a:xfrm>
        </p:spPr>
        <p:txBody>
          <a:bodyPr>
            <a:noAutofit/>
          </a:bodyPr>
          <a:lstStyle/>
          <a:p>
            <a:pPr>
              <a:buFont typeface="Arial" panose="020B0604020202020204" pitchFamily="34" charset="0"/>
              <a:buChar char="•"/>
            </a:pPr>
            <a:r>
              <a:rPr lang="en-US" dirty="0" smtClean="0"/>
              <a:t>The task assigned by the sponsor, </a:t>
            </a:r>
            <a:r>
              <a:rPr lang="en-US" dirty="0"/>
              <a:t>R</a:t>
            </a:r>
            <a:r>
              <a:rPr lang="en-US" dirty="0" smtClean="0"/>
              <a:t>on Goldstein of Capital city Pedicabs, was to build an eco-friendly, pedal powered vehicle, to be used for tours and attractions throughout the city of Tallahassee.</a:t>
            </a:r>
          </a:p>
          <a:p>
            <a:pPr>
              <a:buFont typeface="Arial" panose="020B0604020202020204" pitchFamily="34" charset="0"/>
              <a:buChar char="•"/>
            </a:pPr>
            <a:r>
              <a:rPr lang="en-US" dirty="0" smtClean="0"/>
              <a:t> Inspiration was provided by already exiting models, but not limited to a set configuration as the sponsor entrusted the design of the prototype to the team members. </a:t>
            </a:r>
          </a:p>
          <a:p>
            <a:pPr>
              <a:buFont typeface="Arial" panose="020B0604020202020204" pitchFamily="34" charset="0"/>
              <a:buChar char="•"/>
            </a:pPr>
            <a:r>
              <a:rPr lang="en-US" dirty="0" smtClean="0"/>
              <a:t>The overall </a:t>
            </a:r>
            <a:r>
              <a:rPr lang="en-US" dirty="0"/>
              <a:t>f</a:t>
            </a:r>
            <a:r>
              <a:rPr lang="en-US" dirty="0" smtClean="0"/>
              <a:t>unction of the </a:t>
            </a:r>
            <a:r>
              <a:rPr lang="en-US" dirty="0"/>
              <a:t>P</a:t>
            </a:r>
            <a:r>
              <a:rPr lang="en-US" dirty="0" smtClean="0"/>
              <a:t>edibus requires a comfortable cadence speed to power the central drive train based purely on pedal inertia. </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3</a:t>
            </a:fld>
            <a:endParaRPr lang="en-US"/>
          </a:p>
        </p:txBody>
      </p:sp>
      <p:pic>
        <p:nvPicPr>
          <p:cNvPr id="5" name="Picture 4"/>
          <p:cNvPicPr>
            <a:picLocks noChangeAspect="1"/>
          </p:cNvPicPr>
          <p:nvPr/>
        </p:nvPicPr>
        <p:blipFill>
          <a:blip r:embed="rId3"/>
          <a:stretch>
            <a:fillRect/>
          </a:stretch>
        </p:blipFill>
        <p:spPr>
          <a:xfrm>
            <a:off x="7739036" y="2819400"/>
            <a:ext cx="4257675" cy="2581275"/>
          </a:xfrm>
          <a:prstGeom prst="rect">
            <a:avLst/>
          </a:prstGeom>
        </p:spPr>
      </p:pic>
    </p:spTree>
    <p:extLst>
      <p:ext uri="{BB962C8B-B14F-4D97-AF65-F5344CB8AC3E}">
        <p14:creationId xmlns:p14="http://schemas.microsoft.com/office/powerpoint/2010/main" val="126806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CFE4BAC9-6D41-4691-9299-18EF07EF0177}" type="slidenum">
              <a:rPr lang="en-US" smtClean="0"/>
              <a:t>4</a:t>
            </a:fld>
            <a:endParaRPr lang="en-US"/>
          </a:p>
        </p:txBody>
      </p:sp>
      <p:sp>
        <p:nvSpPr>
          <p:cNvPr id="3" name="Title 2"/>
          <p:cNvSpPr>
            <a:spLocks noGrp="1"/>
          </p:cNvSpPr>
          <p:nvPr>
            <p:ph type="title"/>
          </p:nvPr>
        </p:nvSpPr>
        <p:spPr/>
        <p:txBody>
          <a:bodyPr/>
          <a:lstStyle/>
          <a:p>
            <a:pPr algn="l"/>
            <a:r>
              <a:rPr lang="en-US" dirty="0" smtClean="0"/>
              <a:t>Design Process</a:t>
            </a:r>
            <a:endParaRPr lang="en-US" dirty="0"/>
          </a:p>
        </p:txBody>
      </p:sp>
      <p:sp>
        <p:nvSpPr>
          <p:cNvPr id="12" name="TextBox 11"/>
          <p:cNvSpPr txBox="1"/>
          <p:nvPr/>
        </p:nvSpPr>
        <p:spPr>
          <a:xfrm>
            <a:off x="378884" y="1902797"/>
            <a:ext cx="7012515" cy="3785652"/>
          </a:xfrm>
          <a:prstGeom prst="rect">
            <a:avLst/>
          </a:prstGeom>
          <a:noFill/>
        </p:spPr>
        <p:txBody>
          <a:bodyPr wrap="square" rtlCol="0">
            <a:spAutoFit/>
          </a:bodyPr>
          <a:lstStyle/>
          <a:p>
            <a:pPr marL="285750" indent="-285750" algn="just">
              <a:buClr>
                <a:schemeClr val="bg1">
                  <a:lumMod val="65000"/>
                </a:schemeClr>
              </a:buClr>
              <a:buFont typeface="Wingdings" charset="2"/>
              <a:buChar char="§"/>
            </a:pPr>
            <a:r>
              <a:rPr lang="en-US" sz="2000" dirty="0" smtClean="0"/>
              <a:t>The structural design and dynamic analysis of the </a:t>
            </a:r>
            <a:r>
              <a:rPr lang="en-US" sz="2000" dirty="0"/>
              <a:t>P</a:t>
            </a:r>
            <a:r>
              <a:rPr lang="en-US" sz="2000" dirty="0" smtClean="0"/>
              <a:t>edibus prototype was the main focus during the fall semester.   </a:t>
            </a:r>
          </a:p>
          <a:p>
            <a:pPr marL="285750" indent="-285750" algn="just">
              <a:buClr>
                <a:schemeClr val="bg1">
                  <a:lumMod val="65000"/>
                </a:schemeClr>
              </a:buClr>
              <a:buFont typeface="Wingdings" charset="2"/>
              <a:buChar char="§"/>
            </a:pPr>
            <a:endParaRPr lang="en-US" sz="2000" dirty="0"/>
          </a:p>
          <a:p>
            <a:pPr marL="285750" indent="-285750">
              <a:buClr>
                <a:schemeClr val="bg1">
                  <a:lumMod val="65000"/>
                </a:schemeClr>
              </a:buClr>
              <a:buFont typeface="Wingdings" charset="2"/>
              <a:buChar char="§"/>
            </a:pPr>
            <a:r>
              <a:rPr lang="en-US" sz="2000" dirty="0" smtClean="0"/>
              <a:t>The initial design and selection was broken down into three stages:</a:t>
            </a:r>
          </a:p>
          <a:p>
            <a:pPr marL="742950" lvl="1" indent="-285750">
              <a:buClr>
                <a:schemeClr val="bg1">
                  <a:lumMod val="65000"/>
                </a:schemeClr>
              </a:buClr>
              <a:buFont typeface="Wingdings" charset="2"/>
              <a:buChar char="§"/>
            </a:pPr>
            <a:r>
              <a:rPr lang="en-US" sz="2000" dirty="0" smtClean="0"/>
              <a:t>Structural Frame</a:t>
            </a:r>
          </a:p>
          <a:p>
            <a:pPr marL="742950" lvl="1" indent="-285750">
              <a:buClr>
                <a:schemeClr val="bg1">
                  <a:lumMod val="65000"/>
                </a:schemeClr>
              </a:buClr>
              <a:buFont typeface="Wingdings" charset="2"/>
              <a:buChar char="§"/>
            </a:pPr>
            <a:r>
              <a:rPr lang="en-US" sz="2000" dirty="0" smtClean="0"/>
              <a:t>Steering and Braking</a:t>
            </a:r>
          </a:p>
          <a:p>
            <a:pPr marL="742950" lvl="1" indent="-285750">
              <a:buClr>
                <a:schemeClr val="bg1">
                  <a:lumMod val="65000"/>
                </a:schemeClr>
              </a:buClr>
              <a:buFont typeface="Wingdings" charset="2"/>
              <a:buChar char="§"/>
            </a:pPr>
            <a:r>
              <a:rPr lang="en-US" sz="2000" dirty="0" smtClean="0"/>
              <a:t>Power Generation and Efficiency</a:t>
            </a:r>
          </a:p>
          <a:p>
            <a:pPr marL="285750" indent="-285750" algn="just">
              <a:buClr>
                <a:schemeClr val="bg1">
                  <a:lumMod val="65000"/>
                </a:schemeClr>
              </a:buClr>
              <a:buFont typeface="Wingdings" charset="2"/>
              <a:buChar char="§"/>
            </a:pPr>
            <a:endParaRPr lang="en-US" sz="2000" dirty="0"/>
          </a:p>
          <a:p>
            <a:pPr marL="285750" indent="-285750">
              <a:buClr>
                <a:schemeClr val="bg1">
                  <a:lumMod val="65000"/>
                </a:schemeClr>
              </a:buClr>
              <a:buFont typeface="Wingdings" charset="2"/>
              <a:buChar char="§"/>
            </a:pPr>
            <a:r>
              <a:rPr lang="en-US" sz="2000" dirty="0" smtClean="0"/>
              <a:t>Several </a:t>
            </a:r>
            <a:r>
              <a:rPr lang="en-US" sz="2000" dirty="0"/>
              <a:t>designs were presented that allowed for a variation of models to be considered. </a:t>
            </a:r>
            <a:r>
              <a:rPr lang="en-US" sz="2000" dirty="0" smtClean="0"/>
              <a:t>The </a:t>
            </a:r>
            <a:r>
              <a:rPr lang="en-US" sz="2000" dirty="0"/>
              <a:t>final design </a:t>
            </a:r>
            <a:r>
              <a:rPr lang="en-US" sz="2000" dirty="0" smtClean="0"/>
              <a:t>to be manufactured was decided by both the sponsor and the team </a:t>
            </a:r>
            <a:r>
              <a:rPr lang="en-US" sz="2000" dirty="0" smtClean="0"/>
              <a:t>members.</a:t>
            </a:r>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508" y="15768462"/>
            <a:ext cx="3689927" cy="2387257"/>
          </a:xfrm>
          <a:prstGeom prst="rect">
            <a:avLst/>
          </a:prstGeom>
        </p:spPr>
      </p:pic>
      <p:pic>
        <p:nvPicPr>
          <p:cNvPr id="2" name="Picture 1"/>
          <p:cNvPicPr>
            <a:picLocks noChangeAspect="1"/>
          </p:cNvPicPr>
          <p:nvPr/>
        </p:nvPicPr>
        <p:blipFill>
          <a:blip r:embed="rId4"/>
          <a:stretch>
            <a:fillRect/>
          </a:stretch>
        </p:blipFill>
        <p:spPr>
          <a:xfrm>
            <a:off x="8229600" y="2133600"/>
            <a:ext cx="2346476" cy="1524000"/>
          </a:xfrm>
          <a:prstGeom prst="rect">
            <a:avLst/>
          </a:prstGeom>
        </p:spPr>
      </p:pic>
      <p:pic>
        <p:nvPicPr>
          <p:cNvPr id="6" name="Picture 5"/>
          <p:cNvPicPr>
            <a:picLocks noChangeAspect="1"/>
          </p:cNvPicPr>
          <p:nvPr/>
        </p:nvPicPr>
        <p:blipFill>
          <a:blip r:embed="rId5"/>
          <a:stretch>
            <a:fillRect/>
          </a:stretch>
        </p:blipFill>
        <p:spPr>
          <a:xfrm>
            <a:off x="7526606" y="3352800"/>
            <a:ext cx="4389500" cy="3090940"/>
          </a:xfrm>
          <a:prstGeom prst="rect">
            <a:avLst/>
          </a:prstGeom>
        </p:spPr>
      </p:pic>
    </p:spTree>
    <p:extLst>
      <p:ext uri="{BB962C8B-B14F-4D97-AF65-F5344CB8AC3E}">
        <p14:creationId xmlns:p14="http://schemas.microsoft.com/office/powerpoint/2010/main" val="303383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Structural Frame Selection</a:t>
            </a:r>
            <a:endParaRPr lang="en-US" dirty="0"/>
          </a:p>
        </p:txBody>
      </p:sp>
      <p:sp>
        <p:nvSpPr>
          <p:cNvPr id="3" name="Content Placeholder 2"/>
          <p:cNvSpPr>
            <a:spLocks noGrp="1"/>
          </p:cNvSpPr>
          <p:nvPr>
            <p:ph idx="1"/>
          </p:nvPr>
        </p:nvSpPr>
        <p:spPr>
          <a:xfrm>
            <a:off x="533400" y="1828800"/>
            <a:ext cx="10058400" cy="4419600"/>
          </a:xfrm>
        </p:spPr>
        <p:txBody>
          <a:bodyPr>
            <a:normAutofit/>
          </a:bodyPr>
          <a:lstStyle/>
          <a:p>
            <a:pPr marL="0" indent="0">
              <a:buNone/>
            </a:pPr>
            <a:r>
              <a:rPr lang="en-US" sz="2200" dirty="0" smtClean="0"/>
              <a:t>The structural frame of the Pedibus depended on three main components.</a:t>
            </a:r>
          </a:p>
          <a:p>
            <a:pPr marL="457200" indent="-457200">
              <a:buFont typeface="+mj-lt"/>
              <a:buAutoNum type="arabicPeriod"/>
            </a:pPr>
            <a:r>
              <a:rPr lang="en-US" sz="2200" dirty="0" smtClean="0"/>
              <a:t>Strength of material</a:t>
            </a:r>
          </a:p>
          <a:p>
            <a:pPr marL="1263650" lvl="2">
              <a:buFont typeface="Wingdings" charset="2"/>
              <a:buChar char="§"/>
            </a:pPr>
            <a:r>
              <a:rPr lang="en-US" sz="1800" dirty="0" smtClean="0"/>
              <a:t>The materials had to be strong enough to allow for minimal deflection and maximum stress when applied to heavy loads.</a:t>
            </a:r>
          </a:p>
          <a:p>
            <a:pPr marL="460375" indent="-457200">
              <a:buFont typeface="+mj-lt"/>
              <a:buAutoNum type="arabicPeriod"/>
            </a:pPr>
            <a:r>
              <a:rPr lang="en-US" sz="2200" dirty="0" smtClean="0"/>
              <a:t>Weight of material</a:t>
            </a:r>
          </a:p>
          <a:p>
            <a:pPr marL="1266825" lvl="2">
              <a:buFont typeface="Wingdings" charset="2"/>
              <a:buChar char="§"/>
            </a:pPr>
            <a:r>
              <a:rPr lang="en-US" sz="1800" dirty="0" smtClean="0"/>
              <a:t>The weight of the material had to be light enough so the passengers could move the Pedibus with minimal effort. </a:t>
            </a:r>
          </a:p>
          <a:p>
            <a:pPr marL="463550" indent="-457200">
              <a:buFont typeface="+mj-lt"/>
              <a:buAutoNum type="arabicPeriod"/>
            </a:pPr>
            <a:r>
              <a:rPr lang="en-US" sz="2200" dirty="0" smtClean="0"/>
              <a:t>Cost of the material</a:t>
            </a:r>
          </a:p>
          <a:p>
            <a:pPr marL="1270000" lvl="2">
              <a:buFont typeface="Wingdings" charset="2"/>
              <a:buChar char="§"/>
            </a:pPr>
            <a:r>
              <a:rPr lang="en-US" sz="1800" dirty="0" smtClean="0"/>
              <a:t>The cost played a large role in the selection process of the material. There was an initial ideal budget set that had to be followed which limited the selection of some materials. </a:t>
            </a:r>
          </a:p>
          <a:p>
            <a:pPr marL="1266825" lvl="2">
              <a:buFont typeface="Wingdings" charset="2"/>
              <a:buChar char="§"/>
            </a:pP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5</a:t>
            </a:fld>
            <a:endParaRPr lang="en-US"/>
          </a:p>
        </p:txBody>
      </p:sp>
    </p:spTree>
    <p:extLst>
      <p:ext uri="{BB962C8B-B14F-4D97-AF65-F5344CB8AC3E}">
        <p14:creationId xmlns:p14="http://schemas.microsoft.com/office/powerpoint/2010/main" val="182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Structural Frame Design</a:t>
            </a:r>
            <a:endParaRPr lang="en-US" dirty="0"/>
          </a:p>
        </p:txBody>
      </p:sp>
      <p:sp>
        <p:nvSpPr>
          <p:cNvPr id="3" name="Content Placeholder 2"/>
          <p:cNvSpPr>
            <a:spLocks noGrp="1"/>
          </p:cNvSpPr>
          <p:nvPr>
            <p:ph idx="1"/>
          </p:nvPr>
        </p:nvSpPr>
        <p:spPr>
          <a:xfrm>
            <a:off x="457201" y="1828800"/>
            <a:ext cx="8153400" cy="4419600"/>
          </a:xfrm>
        </p:spPr>
        <p:txBody>
          <a:bodyPr>
            <a:normAutofit fontScale="92500"/>
          </a:bodyPr>
          <a:lstStyle/>
          <a:p>
            <a:pPr>
              <a:buFont typeface="Wingdings" charset="2"/>
              <a:buChar char="§"/>
            </a:pPr>
            <a:r>
              <a:rPr lang="en-US" dirty="0" smtClean="0"/>
              <a:t>The structural frame was chosen to be made out of both aluminum and steel.</a:t>
            </a:r>
          </a:p>
          <a:p>
            <a:pPr>
              <a:buFont typeface="Wingdings" charset="2"/>
              <a:buChar char="§"/>
            </a:pPr>
            <a:r>
              <a:rPr lang="en-US" dirty="0" smtClean="0"/>
              <a:t>This combination of bottom steel supports and aluminum cross members promoted a weight reduction of about </a:t>
            </a:r>
            <a:r>
              <a:rPr lang="en-US" dirty="0" smtClean="0"/>
              <a:t>260 </a:t>
            </a:r>
            <a:r>
              <a:rPr lang="en-US" dirty="0" smtClean="0"/>
              <a:t>lbs. in comparison to an all steel frame.  </a:t>
            </a:r>
          </a:p>
          <a:p>
            <a:pPr>
              <a:buFont typeface="Wingdings" charset="2"/>
              <a:buChar char="§"/>
            </a:pPr>
            <a:r>
              <a:rPr lang="en-US" dirty="0" smtClean="0"/>
              <a:t>The aluminum cross members still provided enough stability and support to absorb the downward force produced by each individual passenger. </a:t>
            </a:r>
          </a:p>
          <a:p>
            <a:pPr>
              <a:buFont typeface="Wingdings" charset="2"/>
              <a:buChar char="§"/>
            </a:pPr>
            <a:r>
              <a:rPr lang="en-US" dirty="0" smtClean="0"/>
              <a:t>The cross members were attached to the steel support beams by custom made brackets that limited any potential movement. </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6</a:t>
            </a:fld>
            <a:endParaRPr lang="en-US"/>
          </a:p>
        </p:txBody>
      </p:sp>
      <p:pic>
        <p:nvPicPr>
          <p:cNvPr id="5" name="Picture 4"/>
          <p:cNvPicPr>
            <a:picLocks noChangeAspect="1"/>
          </p:cNvPicPr>
          <p:nvPr/>
        </p:nvPicPr>
        <p:blipFill>
          <a:blip r:embed="rId2"/>
          <a:stretch>
            <a:fillRect/>
          </a:stretch>
        </p:blipFill>
        <p:spPr>
          <a:xfrm>
            <a:off x="9372600" y="4089400"/>
            <a:ext cx="1397879" cy="2002366"/>
          </a:xfrm>
          <a:prstGeom prst="rect">
            <a:avLst/>
          </a:prstGeom>
        </p:spPr>
      </p:pic>
      <p:pic>
        <p:nvPicPr>
          <p:cNvPr id="8" name="Picture 7"/>
          <p:cNvPicPr>
            <a:picLocks noChangeAspect="1"/>
          </p:cNvPicPr>
          <p:nvPr/>
        </p:nvPicPr>
        <p:blipFill>
          <a:blip r:embed="rId3"/>
          <a:stretch>
            <a:fillRect/>
          </a:stretch>
        </p:blipFill>
        <p:spPr>
          <a:xfrm>
            <a:off x="8453273" y="1930400"/>
            <a:ext cx="3236532" cy="2108200"/>
          </a:xfrm>
          <a:prstGeom prst="rect">
            <a:avLst/>
          </a:prstGeom>
        </p:spPr>
      </p:pic>
    </p:spTree>
    <p:extLst>
      <p:ext uri="{BB962C8B-B14F-4D97-AF65-F5344CB8AC3E}">
        <p14:creationId xmlns:p14="http://schemas.microsoft.com/office/powerpoint/2010/main" val="233395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504" t="8470" r="20027" b="19492"/>
          <a:stretch/>
        </p:blipFill>
        <p:spPr>
          <a:xfrm>
            <a:off x="6248838" y="1874838"/>
            <a:ext cx="4064599" cy="4509013"/>
          </a:xfrm>
          <a:prstGeom prst="rect">
            <a:avLst/>
          </a:prstGeom>
        </p:spPr>
      </p:pic>
      <p:sp>
        <p:nvSpPr>
          <p:cNvPr id="2" name="Title 1"/>
          <p:cNvSpPr>
            <a:spLocks noGrp="1"/>
          </p:cNvSpPr>
          <p:nvPr>
            <p:ph type="title"/>
          </p:nvPr>
        </p:nvSpPr>
        <p:spPr/>
        <p:txBody>
          <a:bodyPr/>
          <a:lstStyle/>
          <a:p>
            <a:pPr algn="l"/>
            <a:r>
              <a:rPr lang="en-US" dirty="0"/>
              <a:t>Drive Train </a:t>
            </a:r>
            <a:r>
              <a:rPr lang="en-US" dirty="0" smtClean="0"/>
              <a:t>Design Selection</a:t>
            </a:r>
            <a:endParaRPr lang="en-US" dirty="0"/>
          </a:p>
        </p:txBody>
      </p:sp>
      <p:sp>
        <p:nvSpPr>
          <p:cNvPr id="3" name="Content Placeholder 2"/>
          <p:cNvSpPr>
            <a:spLocks noGrp="1"/>
          </p:cNvSpPr>
          <p:nvPr>
            <p:ph idx="1"/>
          </p:nvPr>
        </p:nvSpPr>
        <p:spPr>
          <a:xfrm>
            <a:off x="1957583" y="1899720"/>
            <a:ext cx="7345363" cy="3931920"/>
          </a:xfrm>
        </p:spPr>
        <p:txBody>
          <a:bodyPr>
            <a:normAutofit/>
          </a:bodyPr>
          <a:lstStyle/>
          <a:p>
            <a:pPr marL="0" indent="0">
              <a:buNone/>
            </a:pPr>
            <a:r>
              <a:rPr lang="en-US" sz="2000" dirty="0"/>
              <a:t>Existing models use:</a:t>
            </a:r>
          </a:p>
          <a:p>
            <a:pPr>
              <a:buFont typeface="Wingdings" panose="05000000000000000000" pitchFamily="2" charset="2"/>
              <a:buChar char="§"/>
            </a:pPr>
            <a:r>
              <a:rPr lang="en-US" sz="2000" dirty="0"/>
              <a:t>Cold rolled steel drive shaft</a:t>
            </a:r>
          </a:p>
          <a:p>
            <a:pPr>
              <a:buFont typeface="Wingdings" panose="05000000000000000000" pitchFamily="2" charset="2"/>
              <a:buChar char="§"/>
            </a:pPr>
            <a:r>
              <a:rPr lang="en-US" sz="2000" dirty="0"/>
              <a:t>Rear axle from automobile</a:t>
            </a:r>
          </a:p>
          <a:p>
            <a:pPr>
              <a:buFont typeface="Wingdings" panose="05000000000000000000" pitchFamily="2" charset="2"/>
              <a:buChar char="§"/>
            </a:pPr>
            <a:r>
              <a:rPr lang="en-US" sz="2000" dirty="0"/>
              <a:t>Differential from automobile</a:t>
            </a:r>
          </a:p>
          <a:p>
            <a:pPr marL="0" indent="0">
              <a:buNone/>
            </a:pPr>
            <a:endParaRPr lang="en-US" sz="2000" u="sng" dirty="0"/>
          </a:p>
          <a:p>
            <a:pPr marL="0" indent="0">
              <a:buNone/>
            </a:pPr>
            <a:r>
              <a:rPr lang="en-US" sz="2000" u="sng" dirty="0"/>
              <a:t>Question</a:t>
            </a:r>
          </a:p>
          <a:p>
            <a:pPr marL="0" indent="0">
              <a:buNone/>
            </a:pPr>
            <a:r>
              <a:rPr lang="en-US" sz="2000" dirty="0"/>
              <a:t>How to connect pedals to drive shaft?</a:t>
            </a:r>
          </a:p>
        </p:txBody>
      </p:sp>
      <p:sp>
        <p:nvSpPr>
          <p:cNvPr id="4" name="Slide Number Placeholder 3"/>
          <p:cNvSpPr>
            <a:spLocks noGrp="1"/>
          </p:cNvSpPr>
          <p:nvPr>
            <p:ph type="sldNum" sz="quarter" idx="12"/>
          </p:nvPr>
        </p:nvSpPr>
        <p:spPr/>
        <p:txBody>
          <a:bodyPr/>
          <a:lstStyle/>
          <a:p>
            <a:fld id="{CFE4BAC9-6D41-4691-9299-18EF07EF0177}" type="slidenum">
              <a:rPr lang="en-US" smtClean="0"/>
              <a:t>7</a:t>
            </a:fld>
            <a:endParaRPr lang="en-US"/>
          </a:p>
        </p:txBody>
      </p:sp>
      <p:sp>
        <p:nvSpPr>
          <p:cNvPr id="6" name="TextBox 5"/>
          <p:cNvSpPr txBox="1"/>
          <p:nvPr/>
        </p:nvSpPr>
        <p:spPr>
          <a:xfrm>
            <a:off x="9100458" y="6383699"/>
            <a:ext cx="1259632" cy="261610"/>
          </a:xfrm>
          <a:prstGeom prst="rect">
            <a:avLst/>
          </a:prstGeom>
          <a:noFill/>
        </p:spPr>
        <p:txBody>
          <a:bodyPr wrap="square" rtlCol="0">
            <a:spAutoFit/>
          </a:bodyPr>
          <a:lstStyle/>
          <a:p>
            <a:r>
              <a:rPr lang="en-US" sz="1100" dirty="0">
                <a:solidFill>
                  <a:schemeClr val="tx1">
                    <a:lumMod val="50000"/>
                    <a:lumOff val="50000"/>
                  </a:schemeClr>
                </a:solidFill>
              </a:rPr>
              <a:t>John </a:t>
            </a:r>
            <a:r>
              <a:rPr lang="en-US" sz="1100" dirty="0" err="1">
                <a:solidFill>
                  <a:schemeClr val="tx1">
                    <a:lumMod val="50000"/>
                    <a:lumOff val="50000"/>
                  </a:schemeClr>
                </a:solidFill>
              </a:rPr>
              <a:t>Hassler</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86889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81200"/>
            <a:ext cx="6376738" cy="4223000"/>
          </a:xfrm>
        </p:spPr>
        <p:txBody>
          <a:bodyPr/>
          <a:lstStyle/>
          <a:p>
            <a:pPr>
              <a:buFont typeface="Wingdings" panose="05000000000000000000" pitchFamily="2" charset="2"/>
              <a:buChar char="§"/>
            </a:pPr>
            <a:r>
              <a:rPr lang="en-US" dirty="0" smtClean="0"/>
              <a:t>Chains on one side crossed</a:t>
            </a:r>
          </a:p>
          <a:p>
            <a:pPr>
              <a:buFont typeface="Wingdings" panose="05000000000000000000" pitchFamily="2" charset="2"/>
              <a:buChar char="§"/>
            </a:pPr>
            <a:r>
              <a:rPr lang="en-US" dirty="0" smtClean="0"/>
              <a:t>Crossed chains run through pulley</a:t>
            </a:r>
          </a:p>
          <a:p>
            <a:pPr>
              <a:buFont typeface="Wingdings" panose="05000000000000000000" pitchFamily="2" charset="2"/>
              <a:buChar char="§"/>
            </a:pPr>
            <a:r>
              <a:rPr lang="en-US" dirty="0" smtClean="0"/>
              <a:t>Bike gears and chains installed to the right of cross member from passengers perspective</a:t>
            </a:r>
          </a:p>
          <a:p>
            <a:endParaRPr lang="en-US" dirty="0" smtClean="0"/>
          </a:p>
        </p:txBody>
      </p:sp>
      <p:pic>
        <p:nvPicPr>
          <p:cNvPr id="4" name="Picture 3"/>
          <p:cNvPicPr>
            <a:picLocks noChangeAspect="1"/>
          </p:cNvPicPr>
          <p:nvPr/>
        </p:nvPicPr>
        <p:blipFill>
          <a:blip r:embed="rId2"/>
          <a:stretch>
            <a:fillRect/>
          </a:stretch>
        </p:blipFill>
        <p:spPr>
          <a:xfrm>
            <a:off x="8077200" y="3429000"/>
            <a:ext cx="3053093" cy="2572711"/>
          </a:xfrm>
          <a:prstGeom prst="rect">
            <a:avLst/>
          </a:prstGeom>
        </p:spPr>
      </p:pic>
      <p:pic>
        <p:nvPicPr>
          <p:cNvPr id="5" name="Picture 4"/>
          <p:cNvPicPr>
            <a:picLocks noChangeAspect="1"/>
          </p:cNvPicPr>
          <p:nvPr/>
        </p:nvPicPr>
        <p:blipFill>
          <a:blip r:embed="rId3"/>
          <a:stretch>
            <a:fillRect/>
          </a:stretch>
        </p:blipFill>
        <p:spPr>
          <a:xfrm rot="5400000">
            <a:off x="8491390" y="1338410"/>
            <a:ext cx="1991019" cy="281939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l="8623" t="6803" r="36443" b="75782"/>
          <a:stretch/>
        </p:blipFill>
        <p:spPr>
          <a:xfrm>
            <a:off x="1828800" y="4267200"/>
            <a:ext cx="4809104" cy="1972965"/>
          </a:xfrm>
          <a:prstGeom prst="rect">
            <a:avLst/>
          </a:prstGeom>
        </p:spPr>
      </p:pic>
      <p:sp>
        <p:nvSpPr>
          <p:cNvPr id="9" name="Title 8"/>
          <p:cNvSpPr>
            <a:spLocks noGrp="1"/>
          </p:cNvSpPr>
          <p:nvPr>
            <p:ph type="title"/>
          </p:nvPr>
        </p:nvSpPr>
        <p:spPr/>
        <p:txBody>
          <a:bodyPr/>
          <a:lstStyle/>
          <a:p>
            <a:pPr algn="l"/>
            <a:r>
              <a:rPr lang="en-US" dirty="0" smtClean="0"/>
              <a:t>Drive Train Layout</a:t>
            </a:r>
            <a:endParaRPr lang="en-US" dirty="0"/>
          </a:p>
        </p:txBody>
      </p:sp>
      <p:sp>
        <p:nvSpPr>
          <p:cNvPr id="11" name="TextBox 10"/>
          <p:cNvSpPr txBox="1"/>
          <p:nvPr/>
        </p:nvSpPr>
        <p:spPr>
          <a:xfrm>
            <a:off x="10033208" y="6469062"/>
            <a:ext cx="1259632" cy="261610"/>
          </a:xfrm>
          <a:prstGeom prst="rect">
            <a:avLst/>
          </a:prstGeom>
          <a:noFill/>
        </p:spPr>
        <p:txBody>
          <a:bodyPr wrap="square" rtlCol="0">
            <a:spAutoFit/>
          </a:bodyPr>
          <a:lstStyle/>
          <a:p>
            <a:r>
              <a:rPr lang="en-US" sz="1100" dirty="0" smtClean="0">
                <a:solidFill>
                  <a:schemeClr val="tx1">
                    <a:lumMod val="50000"/>
                    <a:lumOff val="50000"/>
                  </a:schemeClr>
                </a:solidFill>
              </a:rPr>
              <a:t>John </a:t>
            </a:r>
            <a:r>
              <a:rPr lang="en-US" sz="1100" dirty="0" err="1" smtClean="0">
                <a:solidFill>
                  <a:schemeClr val="tx1">
                    <a:lumMod val="50000"/>
                    <a:lumOff val="50000"/>
                  </a:schemeClr>
                </a:solidFill>
              </a:rPr>
              <a:t>Hassler</a:t>
            </a:r>
            <a:endParaRPr lang="en-US" sz="1100" dirty="0">
              <a:solidFill>
                <a:schemeClr val="tx1">
                  <a:lumMod val="50000"/>
                  <a:lumOff val="50000"/>
                </a:schemeClr>
              </a:solidFill>
            </a:endParaRPr>
          </a:p>
        </p:txBody>
      </p:sp>
      <p:sp>
        <p:nvSpPr>
          <p:cNvPr id="12" name="Slide Number Placeholder 11"/>
          <p:cNvSpPr>
            <a:spLocks noGrp="1"/>
          </p:cNvSpPr>
          <p:nvPr>
            <p:ph type="sldNum" sz="quarter" idx="12"/>
          </p:nvPr>
        </p:nvSpPr>
        <p:spPr/>
        <p:txBody>
          <a:bodyPr/>
          <a:lstStyle/>
          <a:p>
            <a:fld id="{B13333A4-2EF1-4B79-B68C-AB20E66B4822}" type="slidenum">
              <a:rPr lang="en-US" smtClean="0"/>
              <a:t>8</a:t>
            </a:fld>
            <a:endParaRPr lang="en-US"/>
          </a:p>
        </p:txBody>
      </p:sp>
    </p:spTree>
    <p:extLst>
      <p:ext uri="{BB962C8B-B14F-4D97-AF65-F5344CB8AC3E}">
        <p14:creationId xmlns:p14="http://schemas.microsoft.com/office/powerpoint/2010/main" val="356371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Peddling station </a:t>
            </a:r>
            <a:r>
              <a:rPr lang="en-US" dirty="0" smtClean="0"/>
              <a:t>Design</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9</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551" t="41224" r="22245" b="23538"/>
          <a:stretch/>
        </p:blipFill>
        <p:spPr>
          <a:xfrm>
            <a:off x="6431319" y="1848437"/>
            <a:ext cx="3916071" cy="2061509"/>
          </a:xfrm>
          <a:prstGeom prst="rect">
            <a:avLst/>
          </a:prstGeom>
        </p:spPr>
      </p:pic>
      <p:sp>
        <p:nvSpPr>
          <p:cNvPr id="6" name="TextBox 5"/>
          <p:cNvSpPr txBox="1"/>
          <p:nvPr/>
        </p:nvSpPr>
        <p:spPr>
          <a:xfrm>
            <a:off x="9100458" y="6383699"/>
            <a:ext cx="1259632" cy="261610"/>
          </a:xfrm>
          <a:prstGeom prst="rect">
            <a:avLst/>
          </a:prstGeom>
          <a:noFill/>
        </p:spPr>
        <p:txBody>
          <a:bodyPr wrap="square" rtlCol="0">
            <a:spAutoFit/>
          </a:bodyPr>
          <a:lstStyle/>
          <a:p>
            <a:r>
              <a:rPr lang="en-US" sz="1100" dirty="0">
                <a:solidFill>
                  <a:schemeClr val="tx1">
                    <a:lumMod val="50000"/>
                    <a:lumOff val="50000"/>
                  </a:schemeClr>
                </a:solidFill>
              </a:rPr>
              <a:t>John </a:t>
            </a:r>
            <a:r>
              <a:rPr lang="en-US" sz="1100" dirty="0" err="1">
                <a:solidFill>
                  <a:schemeClr val="tx1">
                    <a:lumMod val="50000"/>
                    <a:lumOff val="50000"/>
                  </a:schemeClr>
                </a:solidFill>
              </a:rPr>
              <a:t>Hassler</a:t>
            </a:r>
            <a:endParaRPr lang="en-US" sz="1100" dirty="0">
              <a:solidFill>
                <a:schemeClr val="tx1">
                  <a:lumMod val="50000"/>
                  <a:lumOff val="50000"/>
                </a:schemeClr>
              </a:solidFill>
            </a:endParaRPr>
          </a:p>
        </p:txBody>
      </p:sp>
      <p:sp>
        <p:nvSpPr>
          <p:cNvPr id="3" name="TextBox 2"/>
          <p:cNvSpPr txBox="1"/>
          <p:nvPr/>
        </p:nvSpPr>
        <p:spPr>
          <a:xfrm>
            <a:off x="609600" y="1725030"/>
            <a:ext cx="6571644" cy="2308324"/>
          </a:xfrm>
          <a:prstGeom prst="rect">
            <a:avLst/>
          </a:prstGeom>
          <a:noFill/>
        </p:spPr>
        <p:txBody>
          <a:bodyPr wrap="square" rtlCol="0">
            <a:spAutoFit/>
          </a:bodyPr>
          <a:lstStyle/>
          <a:p>
            <a:r>
              <a:rPr lang="en-US" dirty="0"/>
              <a:t>Design # 1 – Standard bicycle peddling station</a:t>
            </a:r>
          </a:p>
          <a:p>
            <a:r>
              <a:rPr lang="en-US" dirty="0"/>
              <a:t>Pros:</a:t>
            </a:r>
          </a:p>
          <a:p>
            <a:pPr marL="285750" indent="-285750">
              <a:buFont typeface="Arial" panose="020B0604020202020204" pitchFamily="34" charset="0"/>
              <a:buChar char="•"/>
            </a:pPr>
            <a:r>
              <a:rPr lang="en-US" dirty="0"/>
              <a:t>Higher viewing angle better for scenic tours</a:t>
            </a:r>
          </a:p>
          <a:p>
            <a:pPr marL="285750" indent="-285750">
              <a:buFont typeface="Arial" panose="020B0604020202020204" pitchFamily="34" charset="0"/>
              <a:buChar char="•"/>
            </a:pPr>
            <a:r>
              <a:rPr lang="en-US" dirty="0"/>
              <a:t>Seated at a table (more social, able to drink or eat)</a:t>
            </a:r>
          </a:p>
          <a:p>
            <a:pPr marL="285750" indent="-285750">
              <a:buFont typeface="Arial" panose="020B0604020202020204" pitchFamily="34" charset="0"/>
              <a:buChar char="•"/>
            </a:pPr>
            <a:r>
              <a:rPr lang="en-US" dirty="0"/>
              <a:t>Peddling is similar to traditional bike orientation</a:t>
            </a:r>
          </a:p>
          <a:p>
            <a:r>
              <a:rPr lang="en-US" dirty="0"/>
              <a:t>Cons:</a:t>
            </a:r>
          </a:p>
          <a:p>
            <a:pPr marL="285750" indent="-285750">
              <a:buFont typeface="Arial" panose="020B0604020202020204" pitchFamily="34" charset="0"/>
              <a:buChar char="•"/>
            </a:pPr>
            <a:r>
              <a:rPr lang="en-US" dirty="0"/>
              <a:t>Capable of generating less total power</a:t>
            </a:r>
          </a:p>
          <a:p>
            <a:pPr marL="285750" indent="-285750">
              <a:buFont typeface="Arial" panose="020B0604020202020204" pitchFamily="34" charset="0"/>
              <a:buChar char="•"/>
            </a:pPr>
            <a:r>
              <a:rPr lang="en-US" dirty="0"/>
              <a:t>less comfort on long rides due to lack of back support</a:t>
            </a:r>
          </a:p>
        </p:txBody>
      </p:sp>
      <p:pic>
        <p:nvPicPr>
          <p:cNvPr id="8" name="Picture 7"/>
          <p:cNvPicPr>
            <a:picLocks noChangeAspect="1"/>
          </p:cNvPicPr>
          <p:nvPr/>
        </p:nvPicPr>
        <p:blipFill>
          <a:blip r:embed="rId4"/>
          <a:stretch>
            <a:fillRect/>
          </a:stretch>
        </p:blipFill>
        <p:spPr>
          <a:xfrm>
            <a:off x="1317054" y="4160162"/>
            <a:ext cx="3894035" cy="2054333"/>
          </a:xfrm>
          <a:prstGeom prst="rect">
            <a:avLst/>
          </a:prstGeom>
        </p:spPr>
      </p:pic>
      <p:sp>
        <p:nvSpPr>
          <p:cNvPr id="7" name="Rectangle 6"/>
          <p:cNvSpPr/>
          <p:nvPr/>
        </p:nvSpPr>
        <p:spPr>
          <a:xfrm>
            <a:off x="5900099" y="3925371"/>
            <a:ext cx="6096000" cy="2862322"/>
          </a:xfrm>
          <a:prstGeom prst="rect">
            <a:avLst/>
          </a:prstGeom>
        </p:spPr>
        <p:txBody>
          <a:bodyPr>
            <a:spAutoFit/>
          </a:bodyPr>
          <a:lstStyle/>
          <a:p>
            <a:r>
              <a:rPr lang="en-US" dirty="0"/>
              <a:t>Design # 2 – Recumbent peddling station</a:t>
            </a:r>
          </a:p>
          <a:p>
            <a:r>
              <a:rPr lang="en-US" dirty="0"/>
              <a:t>Pros:</a:t>
            </a:r>
          </a:p>
          <a:p>
            <a:pPr marL="285750" indent="-285750">
              <a:buFont typeface="Arial" panose="020B0604020202020204" pitchFamily="34" charset="0"/>
              <a:buChar char="•"/>
            </a:pPr>
            <a:r>
              <a:rPr lang="en-US" dirty="0"/>
              <a:t>Capable of generating more power per peddling station</a:t>
            </a:r>
          </a:p>
          <a:p>
            <a:pPr marL="285750" indent="-285750">
              <a:buFont typeface="Arial" panose="020B0604020202020204" pitchFamily="34" charset="0"/>
              <a:buChar char="•"/>
            </a:pPr>
            <a:r>
              <a:rPr lang="en-US" dirty="0"/>
              <a:t>Seating is comfortable for long periods of time</a:t>
            </a:r>
          </a:p>
          <a:p>
            <a:r>
              <a:rPr lang="en-US" dirty="0"/>
              <a:t>Cons:</a:t>
            </a:r>
          </a:p>
          <a:p>
            <a:pPr marL="285750" indent="-285750">
              <a:buFont typeface="Arial" panose="020B0604020202020204" pitchFamily="34" charset="0"/>
              <a:buChar char="•"/>
            </a:pPr>
            <a:r>
              <a:rPr lang="en-US" dirty="0"/>
              <a:t>Lower viewing angle</a:t>
            </a:r>
          </a:p>
          <a:p>
            <a:pPr marL="285750" indent="-285750">
              <a:buFont typeface="Arial" panose="020B0604020202020204" pitchFamily="34" charset="0"/>
              <a:buChar char="•"/>
            </a:pPr>
            <a:r>
              <a:rPr lang="en-US" dirty="0"/>
              <a:t>Seating is less conducive to social interaction</a:t>
            </a:r>
          </a:p>
          <a:p>
            <a:pPr marL="285750" indent="-285750">
              <a:buFont typeface="Arial" panose="020B0604020202020204" pitchFamily="34" charset="0"/>
              <a:buChar char="•"/>
            </a:pPr>
            <a:r>
              <a:rPr lang="en-US" dirty="0"/>
              <a:t>Smaller populace capable of powering the peddling station</a:t>
            </a:r>
          </a:p>
          <a:p>
            <a:pPr marL="285750" indent="-285750">
              <a:buFont typeface="Arial" panose="020B0604020202020204" pitchFamily="34" charset="0"/>
              <a:buChar char="•"/>
            </a:pPr>
            <a:r>
              <a:rPr lang="en-US" dirty="0"/>
              <a:t>Head is in unsafe position</a:t>
            </a:r>
          </a:p>
          <a:p>
            <a:endParaRPr lang="en-US" dirty="0"/>
          </a:p>
        </p:txBody>
      </p:sp>
    </p:spTree>
    <p:extLst>
      <p:ext uri="{BB962C8B-B14F-4D97-AF65-F5344CB8AC3E}">
        <p14:creationId xmlns:p14="http://schemas.microsoft.com/office/powerpoint/2010/main" val="264152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9827B5-A90F-45DE-9A48-E01BF3AFCC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Spectrum.thmx</Template>
  <TotalTime>0</TotalTime>
  <Words>1783</Words>
  <Application>Microsoft Office PowerPoint</Application>
  <PresentationFormat>Widescreen</PresentationFormat>
  <Paragraphs>310</Paragraphs>
  <Slides>25</Slides>
  <Notes>14</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Schoolbook</vt:lpstr>
      <vt:lpstr>Corbel</vt:lpstr>
      <vt:lpstr>Wingdings</vt:lpstr>
      <vt:lpstr>Spectrum</vt:lpstr>
      <vt:lpstr>Pedibus Development </vt:lpstr>
      <vt:lpstr>Executive Summary</vt:lpstr>
      <vt:lpstr>Needs Assessment</vt:lpstr>
      <vt:lpstr>Design Process</vt:lpstr>
      <vt:lpstr>Structural Frame Selection</vt:lpstr>
      <vt:lpstr>Structural Frame Design</vt:lpstr>
      <vt:lpstr>Drive Train Design Selection</vt:lpstr>
      <vt:lpstr>Drive Train Layout</vt:lpstr>
      <vt:lpstr>Peddling station Design</vt:lpstr>
      <vt:lpstr>Steering and Braking Selection</vt:lpstr>
      <vt:lpstr>Final Design </vt:lpstr>
      <vt:lpstr>Behind The Scenes Videos</vt:lpstr>
      <vt:lpstr>Encountered Problems</vt:lpstr>
      <vt:lpstr>Structural Frame Design Changes</vt:lpstr>
      <vt:lpstr>Rear Differential Connection Design Changes</vt:lpstr>
      <vt:lpstr>Pedal crank design changes</vt:lpstr>
      <vt:lpstr>Seat post collar design changes</vt:lpstr>
      <vt:lpstr>Crossed Chain Separator Design Changes</vt:lpstr>
      <vt:lpstr>Removal Of Front End Suspension</vt:lpstr>
      <vt:lpstr>Steps In Assembly</vt:lpstr>
      <vt:lpstr>Future Recommendations</vt:lpstr>
      <vt:lpstr>Budget</vt:lpstr>
      <vt:lpstr>Conclusion</vt:lpstr>
      <vt:lpstr>PowerPoint Presentation</vt:lpstr>
      <vt:lpstr>Future Demonstration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2013-12-02T16:35:24Z</dcterms:created>
  <dcterms:modified xsi:type="dcterms:W3CDTF">2014-04-16T22:12:54Z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TC030310109991</vt:lpwstr>
  </property>
</Properties>
</file>